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57" r:id="rId22"/>
    <p:sldId id="260"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190437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215122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2847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208863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10871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A3EE785-0786-41D9-A37B-93F114783A53}"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341653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A3EE785-0786-41D9-A37B-93F114783A53}" type="datetimeFigureOut">
              <a:rPr lang="ru-RU" smtClean="0"/>
              <a:t>04.04.2023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424982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A3EE785-0786-41D9-A37B-93F114783A53}" type="datetimeFigureOut">
              <a:rPr lang="ru-RU" smtClean="0"/>
              <a:t>04.04.2023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285890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A3EE785-0786-41D9-A37B-93F114783A53}" type="datetimeFigureOut">
              <a:rPr lang="ru-RU" smtClean="0"/>
              <a:t>04.04.2023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104542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3EE785-0786-41D9-A37B-93F114783A53}"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308667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3EE785-0786-41D9-A37B-93F114783A53}"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FDDC9B-9A0E-40AA-8173-5AC908A6CC8B}" type="slidenum">
              <a:rPr lang="ru-RU" smtClean="0"/>
              <a:t>‹#›</a:t>
            </a:fld>
            <a:endParaRPr lang="ru-RU"/>
          </a:p>
        </p:txBody>
      </p:sp>
    </p:spTree>
    <p:extLst>
      <p:ext uri="{BB962C8B-B14F-4D97-AF65-F5344CB8AC3E}">
        <p14:creationId xmlns:p14="http://schemas.microsoft.com/office/powerpoint/2010/main" val="335022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EE785-0786-41D9-A37B-93F114783A53}" type="datetimeFigureOut">
              <a:rPr lang="ru-RU" smtClean="0"/>
              <a:t>04.04.2023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DDC9B-9A0E-40AA-8173-5AC908A6CC8B}" type="slidenum">
              <a:rPr lang="ru-RU" smtClean="0"/>
              <a:t>‹#›</a:t>
            </a:fld>
            <a:endParaRPr lang="ru-RU"/>
          </a:p>
        </p:txBody>
      </p:sp>
    </p:spTree>
    <p:extLst>
      <p:ext uri="{BB962C8B-B14F-4D97-AF65-F5344CB8AC3E}">
        <p14:creationId xmlns:p14="http://schemas.microsoft.com/office/powerpoint/2010/main" val="1797384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24000" y="1072896"/>
            <a:ext cx="9144000" cy="4184904"/>
          </a:xfrm>
        </p:spPr>
        <p:txBody>
          <a:bodyPr/>
          <a:lstStyle/>
          <a:p>
            <a:pPr marL="342265">
              <a:lnSpc>
                <a:spcPts val="1370"/>
              </a:lnSpc>
            </a:pPr>
            <a:endParaRPr lang="ru-RU" b="1" kern="0" dirty="0" smtClean="0">
              <a:effectLst/>
              <a:latin typeface="Times New Roman" panose="02020603050405020304" pitchFamily="18" charset="0"/>
              <a:ea typeface="Times New Roman" panose="02020603050405020304" pitchFamily="18" charset="0"/>
            </a:endParaRPr>
          </a:p>
          <a:p>
            <a:pPr marL="342265">
              <a:lnSpc>
                <a:spcPts val="1370"/>
              </a:lnSpc>
            </a:pPr>
            <a:r>
              <a:rPr lang="ru-RU" b="1" kern="0" dirty="0" smtClean="0">
                <a:effectLst/>
                <a:latin typeface="Times New Roman" panose="02020603050405020304" pitchFamily="18" charset="0"/>
                <a:ea typeface="Times New Roman" panose="02020603050405020304" pitchFamily="18" charset="0"/>
              </a:rPr>
              <a:t>МЕТОДЫ ОПРЕДЕЛЕНИЯ ЧИСЛЕННОСТИ РЫБ</a:t>
            </a:r>
            <a:endParaRPr lang="ru-RU" sz="2000" b="1" kern="0" dirty="0" smtClean="0">
              <a:effectLst/>
              <a:latin typeface="Times New Roman" panose="02020603050405020304" pitchFamily="18" charset="0"/>
              <a:ea typeface="Times New Roman" panose="02020603050405020304" pitchFamily="18" charset="0"/>
            </a:endParaRPr>
          </a:p>
          <a:p>
            <a:pPr marL="342265">
              <a:lnSpc>
                <a:spcPts val="1370"/>
              </a:lnSpc>
            </a:pPr>
            <a:r>
              <a:rPr lang="ru-RU" b="1" kern="0" dirty="0" smtClean="0">
                <a:effectLst/>
                <a:latin typeface="Times New Roman" panose="02020603050405020304" pitchFamily="18" charset="0"/>
                <a:ea typeface="Times New Roman" panose="02020603050405020304" pitchFamily="18" charset="0"/>
              </a:rPr>
              <a:t> </a:t>
            </a:r>
            <a:endParaRPr lang="ru-RU" sz="2000" b="1" kern="0" dirty="0" smtClean="0">
              <a:effectLst/>
              <a:latin typeface="Times New Roman" panose="02020603050405020304" pitchFamily="18" charset="0"/>
              <a:ea typeface="Times New Roman" panose="02020603050405020304" pitchFamily="18" charset="0"/>
            </a:endParaRPr>
          </a:p>
          <a:p>
            <a:pPr marL="342265" algn="l">
              <a:lnSpc>
                <a:spcPts val="1370"/>
              </a:lnSpc>
              <a:spcAft>
                <a:spcPts val="0"/>
              </a:spcAft>
            </a:pPr>
            <a:r>
              <a:rPr lang="ru-RU" b="1" kern="0" dirty="0" smtClean="0">
                <a:effectLst/>
                <a:latin typeface="Times New Roman" panose="02020603050405020304" pitchFamily="18" charset="0"/>
                <a:ea typeface="Times New Roman" panose="02020603050405020304" pitchFamily="18" charset="0"/>
              </a:rPr>
              <a:t>1. Абсолютные методы определения численности стада</a:t>
            </a:r>
            <a:endParaRPr lang="ru-RU" sz="2000" b="1" kern="0" dirty="0" smtClean="0">
              <a:effectLst/>
              <a:latin typeface="Times New Roman" panose="02020603050405020304" pitchFamily="18" charset="0"/>
              <a:ea typeface="Times New Roman" panose="02020603050405020304" pitchFamily="18" charset="0"/>
            </a:endParaRPr>
          </a:p>
          <a:p>
            <a:pPr marL="342265" algn="l">
              <a:lnSpc>
                <a:spcPts val="1370"/>
              </a:lnSpc>
              <a:spcAft>
                <a:spcPts val="0"/>
              </a:spcAft>
            </a:pPr>
            <a:r>
              <a:rPr lang="ru-RU" b="1" kern="0" dirty="0" smtClean="0">
                <a:effectLst/>
                <a:latin typeface="Times New Roman" panose="02020603050405020304" pitchFamily="18" charset="0"/>
                <a:ea typeface="Times New Roman" panose="02020603050405020304" pitchFamily="18" charset="0"/>
              </a:rPr>
              <a:t>2. Относительные методы оценки численности стада рыб</a:t>
            </a:r>
            <a:endParaRPr lang="ru-RU" sz="2000" b="1" kern="0" dirty="0">
              <a:latin typeface="Times New Roman" panose="02020603050405020304" pitchFamily="18" charset="0"/>
              <a:ea typeface="Times New Roman" panose="02020603050405020304" pitchFamily="18" charset="0"/>
            </a:endParaRPr>
          </a:p>
          <a:p>
            <a:pPr marL="342265" algn="l">
              <a:lnSpc>
                <a:spcPts val="1370"/>
              </a:lnSpc>
              <a:spcAft>
                <a:spcPts val="0"/>
              </a:spcAft>
            </a:pPr>
            <a:r>
              <a:rPr lang="ru-RU" b="1" dirty="0" smtClean="0">
                <a:effectLst/>
                <a:latin typeface="Times New Roman" panose="02020603050405020304" pitchFamily="18" charset="0"/>
                <a:ea typeface="Calibri" panose="020F0502020204030204" pitchFamily="34" charset="0"/>
              </a:rPr>
              <a:t>3. Математические модели динамики численности рыб</a:t>
            </a:r>
            <a:endParaRPr lang="ru-RU" b="1" dirty="0"/>
          </a:p>
        </p:txBody>
      </p:sp>
      <p:pic>
        <p:nvPicPr>
          <p:cNvPr id="2" name="Рисунок 1"/>
          <p:cNvPicPr>
            <a:picLocks noChangeAspect="1"/>
          </p:cNvPicPr>
          <p:nvPr/>
        </p:nvPicPr>
        <p:blipFill>
          <a:blip r:embed="rId2"/>
          <a:stretch>
            <a:fillRect/>
          </a:stretch>
        </p:blipFill>
        <p:spPr>
          <a:xfrm>
            <a:off x="2389631" y="3084932"/>
            <a:ext cx="2534907" cy="3379876"/>
          </a:xfrm>
          <a:prstGeom prst="rect">
            <a:avLst/>
          </a:prstGeom>
        </p:spPr>
      </p:pic>
      <p:pic>
        <p:nvPicPr>
          <p:cNvPr id="6" name="Рисунок 5"/>
          <p:cNvPicPr>
            <a:picLocks noChangeAspect="1"/>
          </p:cNvPicPr>
          <p:nvPr/>
        </p:nvPicPr>
        <p:blipFill>
          <a:blip r:embed="rId3"/>
          <a:stretch>
            <a:fillRect/>
          </a:stretch>
        </p:blipFill>
        <p:spPr>
          <a:xfrm>
            <a:off x="5388864" y="3063236"/>
            <a:ext cx="5112582" cy="3401571"/>
          </a:xfrm>
          <a:prstGeom prst="rect">
            <a:avLst/>
          </a:prstGeom>
        </p:spPr>
      </p:pic>
    </p:spTree>
    <p:extLst>
      <p:ext uri="{BB962C8B-B14F-4D97-AF65-F5344CB8AC3E}">
        <p14:creationId xmlns:p14="http://schemas.microsoft.com/office/powerpoint/2010/main" val="181064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Заголовок 1"/>
              <p:cNvSpPr>
                <a:spLocks noGrp="1"/>
              </p:cNvSpPr>
              <p:nvPr>
                <p:ph type="title"/>
              </p:nvPr>
            </p:nvSpPr>
            <p:spPr>
              <a:xfrm>
                <a:off x="838200" y="365125"/>
                <a:ext cx="10515600" cy="5925947"/>
              </a:xfrm>
            </p:spPr>
            <p:txBody>
              <a:bodyPr anchor="t">
                <a:normAutofit/>
              </a:bodyPr>
              <a:lstStyle/>
              <a:p>
                <a:pPr>
                  <a:lnSpc>
                    <a:spcPct val="100000"/>
                  </a:lnSpc>
                  <a:spcAft>
                    <a:spcPts val="0"/>
                  </a:spcAft>
                </a:pPr>
                <a:r>
                  <a:rPr lang="ru-RU" sz="2400" kern="0" dirty="0">
                    <a:latin typeface="Times New Roman" panose="02020603050405020304" pitchFamily="18" charset="0"/>
                    <a:ea typeface="Times New Roman" panose="02020603050405020304" pitchFamily="18" charset="0"/>
                  </a:rPr>
                  <a:t>Численность рыб гидроакустическим методом рассчитывается по </a:t>
                </a:r>
                <a:r>
                  <a:rPr lang="ru-RU" sz="2400" kern="0" dirty="0" smtClean="0">
                    <a:latin typeface="Times New Roman" panose="02020603050405020304" pitchFamily="18" charset="0"/>
                    <a:ea typeface="Times New Roman" panose="02020603050405020304" pitchFamily="18" charset="0"/>
                  </a:rPr>
                  <a:t>формуле:</a:t>
                </a: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Р </a:t>
                </a:r>
                <a:r>
                  <a:rPr lang="ru-RU" sz="240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i="1" kern="0">
                            <a:effectLst/>
                            <a:latin typeface="Cambria Math" panose="02040503050406030204" pitchFamily="18" charset="0"/>
                            <a:ea typeface="Times New Roman" panose="02020603050405020304" pitchFamily="18" charset="0"/>
                          </a:rPr>
                        </m:ctrlPr>
                      </m:fPr>
                      <m:num>
                        <m:r>
                          <a:rPr lang="ru-RU" sz="2400" b="0" i="1" kern="0">
                            <a:effectLst/>
                            <a:latin typeface="Cambria Math" panose="02040503050406030204" pitchFamily="18" charset="0"/>
                            <a:ea typeface="Times New Roman" panose="02020603050405020304" pitchFamily="18" charset="0"/>
                          </a:rPr>
                          <m:t>𝑁</m:t>
                        </m:r>
                      </m:num>
                      <m:den>
                        <m:sSup>
                          <m:sSupPr>
                            <m:ctrlPr>
                              <a:rPr lang="ru-RU" sz="2400" i="1" kern="0">
                                <a:effectLst/>
                                <a:latin typeface="Cambria Math" panose="02040503050406030204" pitchFamily="18" charset="0"/>
                                <a:ea typeface="Times New Roman" panose="02020603050405020304" pitchFamily="18" charset="0"/>
                              </a:rPr>
                            </m:ctrlPr>
                          </m:sSupPr>
                          <m:e>
                            <m:r>
                              <a:rPr lang="ru-RU" sz="2400" b="0" i="1" kern="0">
                                <a:effectLst/>
                                <a:latin typeface="Cambria Math" panose="02040503050406030204" pitchFamily="18" charset="0"/>
                                <a:ea typeface="Times New Roman" panose="02020603050405020304" pitchFamily="18" charset="0"/>
                              </a:rPr>
                              <m:t>h</m:t>
                            </m:r>
                          </m:e>
                          <m:sup>
                            <m:r>
                              <a:rPr lang="ru-RU" sz="2400" b="0" i="1" kern="0">
                                <a:effectLst/>
                                <a:latin typeface="Cambria Math" panose="02040503050406030204" pitchFamily="18" charset="0"/>
                                <a:ea typeface="Times New Roman" panose="02020603050405020304" pitchFamily="18" charset="0"/>
                              </a:rPr>
                              <m:t>2</m:t>
                            </m:r>
                          </m:sup>
                        </m:sSup>
                        <m:r>
                          <a:rPr lang="ru-RU" sz="2400" b="0" i="1" kern="0">
                            <a:effectLst/>
                            <a:latin typeface="Cambria Math" panose="02040503050406030204" pitchFamily="18" charset="0"/>
                            <a:ea typeface="Times New Roman" panose="02020603050405020304" pitchFamily="18" charset="0"/>
                          </a:rPr>
                          <m:t> ·</m:t>
                        </m:r>
                        <m:r>
                          <a:rPr lang="ru-RU" sz="2400" b="0" i="1" kern="0">
                            <a:effectLst/>
                            <a:latin typeface="Cambria Math" panose="02040503050406030204" pitchFamily="18" charset="0"/>
                            <a:ea typeface="Times New Roman" panose="02020603050405020304" pitchFamily="18" charset="0"/>
                          </a:rPr>
                          <m:t>𝑉</m:t>
                        </m:r>
                        <m:r>
                          <a:rPr lang="ru-RU" sz="2400" b="0" i="1" kern="0">
                            <a:effectLst/>
                            <a:latin typeface="Cambria Math" panose="02040503050406030204" pitchFamily="18" charset="0"/>
                            <a:ea typeface="Times New Roman" panose="02020603050405020304" pitchFamily="18" charset="0"/>
                          </a:rPr>
                          <m:t> ·</m:t>
                        </m:r>
                        <m:r>
                          <a:rPr lang="ru-RU" sz="2400" b="0" i="1" kern="0">
                            <a:effectLst/>
                            <a:latin typeface="Cambria Math" panose="02040503050406030204" pitchFamily="18" charset="0"/>
                            <a:ea typeface="Times New Roman" panose="02020603050405020304" pitchFamily="18" charset="0"/>
                          </a:rPr>
                          <m:t>𝑡</m:t>
                        </m:r>
                        <m:r>
                          <a:rPr lang="ru-RU" sz="2400" b="0" i="1" kern="0">
                            <a:effectLst/>
                            <a:latin typeface="Cambria Math" panose="02040503050406030204" pitchFamily="18" charset="0"/>
                            <a:ea typeface="Times New Roman" panose="02020603050405020304" pitchFamily="18" charset="0"/>
                          </a:rPr>
                          <m:t> ·</m:t>
                        </m:r>
                        <m:r>
                          <a:rPr lang="ru-RU" sz="2400" b="0" i="1" kern="0">
                            <a:effectLst/>
                            <a:latin typeface="Cambria Math" panose="02040503050406030204" pitchFamily="18" charset="0"/>
                            <a:ea typeface="Times New Roman" panose="02020603050405020304" pitchFamily="18" charset="0"/>
                          </a:rPr>
                          <m:t>𝑡𝑔</m:t>
                        </m:r>
                        <m:f>
                          <m:fPr>
                            <m:ctrlPr>
                              <a:rPr lang="ru-RU" sz="2400" i="1" kern="0">
                                <a:effectLst/>
                                <a:latin typeface="Cambria Math" panose="02040503050406030204" pitchFamily="18" charset="0"/>
                                <a:ea typeface="Times New Roman" panose="02020603050405020304" pitchFamily="18" charset="0"/>
                              </a:rPr>
                            </m:ctrlPr>
                          </m:fPr>
                          <m:num>
                            <m:r>
                              <a:rPr lang="en-US" sz="2400" b="0" i="1" kern="0">
                                <a:effectLst/>
                                <a:latin typeface="Cambria Math" panose="02040503050406030204" pitchFamily="18" charset="0"/>
                                <a:ea typeface="Times New Roman" panose="02020603050405020304" pitchFamily="18" charset="0"/>
                              </a:rPr>
                              <m:t>𝛼</m:t>
                            </m:r>
                          </m:num>
                          <m:den>
                            <m:r>
                              <a:rPr lang="ru-RU" sz="2400" b="0" i="1" kern="0">
                                <a:effectLst/>
                                <a:latin typeface="Cambria Math" panose="02040503050406030204" pitchFamily="18" charset="0"/>
                                <a:ea typeface="Times New Roman" panose="02020603050405020304" pitchFamily="18" charset="0"/>
                              </a:rPr>
                              <m:t>2</m:t>
                            </m:r>
                          </m:den>
                        </m:f>
                      </m:den>
                    </m:f>
                  </m:oMath>
                </a14:m>
                <a:r>
                  <a:rPr lang="ru-RU" sz="2400" kern="0" dirty="0">
                    <a:effectLst/>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a:t>
                </a: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ru-RU" sz="2400" kern="0" dirty="0">
                    <a:effectLst/>
                    <a:latin typeface="Times New Roman" panose="02020603050405020304" pitchFamily="18" charset="0"/>
                    <a:ea typeface="Times New Roman" panose="02020603050405020304" pitchFamily="18" charset="0"/>
                  </a:rPr>
                  <a:t>Р – плотность скопления, шт./м</a:t>
                </a:r>
                <a:r>
                  <a:rPr lang="ru-RU" sz="2400" kern="0" baseline="30000" dirty="0">
                    <a:effectLst/>
                    <a:latin typeface="Times New Roman" panose="02020603050405020304" pitchFamily="18" charset="0"/>
                    <a:ea typeface="Times New Roman" panose="02020603050405020304" pitchFamily="18" charset="0"/>
                  </a:rPr>
                  <a:t>3</a:t>
                </a:r>
                <a:r>
                  <a:rPr lang="ru-RU" sz="2400" kern="0" dirty="0">
                    <a:effectLst/>
                    <a:latin typeface="Times New Roman" panose="02020603050405020304" pitchFamily="18" charset="0"/>
                    <a:ea typeface="Times New Roman" panose="02020603050405020304" pitchFamily="18" charset="0"/>
                  </a:rPr>
                  <a:t>; </a:t>
                </a:r>
                <a:r>
                  <a:rPr lang="en-US" sz="2400" i="1" kern="0" dirty="0">
                    <a:effectLst/>
                    <a:latin typeface="Times New Roman" panose="02020603050405020304" pitchFamily="18" charset="0"/>
                    <a:ea typeface="Times New Roman" panose="02020603050405020304" pitchFamily="18" charset="0"/>
                  </a:rPr>
                  <a:t>N</a:t>
                </a:r>
                <a:r>
                  <a:rPr lang="ru-RU" sz="2400" kern="0" dirty="0">
                    <a:effectLst/>
                    <a:latin typeface="Times New Roman" panose="02020603050405020304" pitchFamily="18" charset="0"/>
                    <a:ea typeface="Times New Roman" panose="02020603050405020304" pitchFamily="18" charset="0"/>
                  </a:rPr>
                  <a:t>, </a:t>
                </a:r>
                <a:r>
                  <a:rPr lang="en-US" sz="2400" i="1" kern="0" dirty="0">
                    <a:effectLst/>
                    <a:latin typeface="Times New Roman" panose="02020603050405020304" pitchFamily="18" charset="0"/>
                    <a:ea typeface="Times New Roman" panose="02020603050405020304" pitchFamily="18" charset="0"/>
                  </a:rPr>
                  <a:t>t</a:t>
                </a:r>
                <a:r>
                  <a:rPr lang="ru-RU" sz="2400" kern="0" dirty="0">
                    <a:effectLst/>
                    <a:latin typeface="Times New Roman" panose="02020603050405020304" pitchFamily="18" charset="0"/>
                    <a:ea typeface="Times New Roman" panose="02020603050405020304" pitchFamily="18" charset="0"/>
                  </a:rPr>
                  <a:t> – число отметок на эхолотной ленте за время </a:t>
                </a:r>
                <a:r>
                  <a:rPr lang="en-US" sz="2400" i="1" kern="0" dirty="0">
                    <a:effectLst/>
                    <a:latin typeface="Times New Roman" panose="02020603050405020304" pitchFamily="18" charset="0"/>
                    <a:ea typeface="Times New Roman" panose="02020603050405020304" pitchFamily="18" charset="0"/>
                  </a:rPr>
                  <a:t>t</a:t>
                </a:r>
                <a:r>
                  <a:rPr lang="ru-RU" sz="2400" kern="0" dirty="0">
                    <a:effectLst/>
                    <a:latin typeface="Times New Roman" panose="02020603050405020304" pitchFamily="18" charset="0"/>
                    <a:ea typeface="Times New Roman" panose="02020603050405020304" pitchFamily="18" charset="0"/>
                  </a:rPr>
                  <a:t>, часах; </a:t>
                </a:r>
                <a:r>
                  <a:rPr lang="en-US" sz="2400" i="1" kern="0" dirty="0">
                    <a:effectLst/>
                    <a:latin typeface="Times New Roman" panose="02020603050405020304" pitchFamily="18" charset="0"/>
                    <a:ea typeface="Times New Roman" panose="02020603050405020304" pitchFamily="18" charset="0"/>
                  </a:rPr>
                  <a:t>h</a:t>
                </a:r>
                <a:r>
                  <a:rPr lang="ru-RU" sz="2400" kern="0" dirty="0">
                    <a:effectLst/>
                    <a:latin typeface="Times New Roman" panose="02020603050405020304" pitchFamily="18" charset="0"/>
                    <a:ea typeface="Times New Roman" panose="02020603050405020304" pitchFamily="18" charset="0"/>
                  </a:rPr>
                  <a:t> – глубина водоема, м; </a:t>
                </a:r>
                <a:r>
                  <a:rPr lang="en-US" sz="2400" kern="0" dirty="0">
                    <a:effectLst/>
                    <a:latin typeface="Times New Roman" panose="02020603050405020304" pitchFamily="18" charset="0"/>
                    <a:ea typeface="Times New Roman" panose="02020603050405020304" pitchFamily="18" charset="0"/>
                  </a:rPr>
                  <a:t>α</a:t>
                </a:r>
                <a:r>
                  <a:rPr lang="ru-RU" sz="2400" kern="0" dirty="0">
                    <a:effectLst/>
                    <a:latin typeface="Times New Roman" panose="02020603050405020304" pitchFamily="18" charset="0"/>
                    <a:ea typeface="Times New Roman" panose="02020603050405020304" pitchFamily="18" charset="0"/>
                  </a:rPr>
                  <a:t> – угол излучения </a:t>
                </a:r>
                <a:r>
                  <a:rPr lang="ru-RU" sz="2400" kern="0" dirty="0" smtClean="0">
                    <a:effectLst/>
                    <a:latin typeface="Times New Roman" panose="02020603050405020304" pitchFamily="18" charset="0"/>
                    <a:ea typeface="Times New Roman" panose="02020603050405020304" pitchFamily="18" charset="0"/>
                  </a:rPr>
                  <a:t>вибратора, берется </a:t>
                </a:r>
                <a:r>
                  <a:rPr lang="ru-RU" sz="2400" kern="0" dirty="0">
                    <a:effectLst/>
                    <a:latin typeface="Times New Roman" panose="02020603050405020304" pitchFamily="18" charset="0"/>
                    <a:ea typeface="Times New Roman" panose="02020603050405020304" pitchFamily="18" charset="0"/>
                  </a:rPr>
                  <a:t>по паспорту эхолота</a:t>
                </a:r>
                <a:r>
                  <a:rPr lang="ru-RU" sz="2400" kern="0" dirty="0">
                    <a:latin typeface="Times New Roman" panose="02020603050405020304" pitchFamily="18" charset="0"/>
                    <a:ea typeface="Times New Roman" panose="02020603050405020304" pitchFamily="18" charset="0"/>
                  </a:rPr>
                  <a:t>. </a:t>
                </a:r>
                <a:br>
                  <a:rPr lang="ru-RU" sz="2400" kern="0" dirty="0">
                    <a:latin typeface="Times New Roman" panose="02020603050405020304" pitchFamily="18" charset="0"/>
                    <a:ea typeface="Times New Roman" panose="02020603050405020304" pitchFamily="18" charset="0"/>
                  </a:rPr>
                </a:br>
                <a:endParaRPr lang="ru-RU" sz="2400" dirty="0"/>
              </a:p>
            </p:txBody>
          </p:sp>
        </mc:Choice>
        <mc:Fallback>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925947"/>
              </a:xfrm>
              <a:blipFill rotWithShape="0">
                <a:blip r:embed="rId2"/>
                <a:stretch>
                  <a:fillRect l="-928" t="-823"/>
                </a:stretch>
              </a:blipFill>
            </p:spPr>
            <p:txBody>
              <a:bodyPr/>
              <a:lstStyle/>
              <a:p>
                <a:r>
                  <a:rPr lang="ru-RU">
                    <a:noFill/>
                  </a:rPr>
                  <a:t> </a:t>
                </a:r>
              </a:p>
            </p:txBody>
          </p:sp>
        </mc:Fallback>
      </mc:AlternateContent>
      <p:pic>
        <p:nvPicPr>
          <p:cNvPr id="4" name="Рисунок 3"/>
          <p:cNvPicPr>
            <a:picLocks noChangeAspect="1"/>
          </p:cNvPicPr>
          <p:nvPr/>
        </p:nvPicPr>
        <p:blipFill>
          <a:blip r:embed="rId3"/>
          <a:stretch>
            <a:fillRect/>
          </a:stretch>
        </p:blipFill>
        <p:spPr>
          <a:xfrm>
            <a:off x="5494952" y="2414016"/>
            <a:ext cx="4770712" cy="3578034"/>
          </a:xfrm>
          <a:prstGeom prst="rect">
            <a:avLst/>
          </a:prstGeom>
        </p:spPr>
      </p:pic>
    </p:spTree>
    <p:extLst>
      <p:ext uri="{BB962C8B-B14F-4D97-AF65-F5344CB8AC3E}">
        <p14:creationId xmlns:p14="http://schemas.microsoft.com/office/powerpoint/2010/main" val="313560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901563"/>
          </a:xfrm>
        </p:spPr>
        <p:txBody>
          <a:bodyPr>
            <a:normAutofit/>
          </a:bodyPr>
          <a:lstStyle/>
          <a:p>
            <a:pPr algn="ctr">
              <a:lnSpc>
                <a:spcPct val="100000"/>
              </a:lnSpc>
              <a:spcAft>
                <a:spcPts val="0"/>
              </a:spcAft>
            </a:pPr>
            <a:r>
              <a:rPr lang="ru-RU" sz="2400" kern="0" dirty="0">
                <a:latin typeface="Times New Roman" panose="02020603050405020304" pitchFamily="18" charset="0"/>
                <a:ea typeface="Times New Roman" panose="02020603050405020304" pitchFamily="18" charset="0"/>
              </a:rPr>
              <a:t>Для учета численности стада проходных и полупроходных рыб </a:t>
            </a:r>
            <a:r>
              <a:rPr lang="ru-RU" sz="2400" kern="0" dirty="0" smtClean="0">
                <a:latin typeface="Times New Roman" panose="02020603050405020304" pitchFamily="18" charset="0"/>
                <a:ea typeface="Times New Roman" panose="02020603050405020304" pitchFamily="18" charset="0"/>
              </a:rPr>
              <a:t>значение имеют </a:t>
            </a:r>
            <a:r>
              <a:rPr lang="ru-RU" sz="2400" kern="0" dirty="0">
                <a:latin typeface="Times New Roman" panose="02020603050405020304" pitchFamily="18" charset="0"/>
                <a:ea typeface="Times New Roman" panose="02020603050405020304" pitchFamily="18" charset="0"/>
              </a:rPr>
              <a:t>способы оценки количества рыбы, прошедшей </a:t>
            </a:r>
            <a:r>
              <a:rPr lang="ru-RU" sz="2400" kern="0" dirty="0" smtClean="0">
                <a:latin typeface="Times New Roman" panose="02020603050405020304" pitchFamily="18" charset="0"/>
                <a:ea typeface="Times New Roman" panose="02020603050405020304" pitchFamily="18" charset="0"/>
              </a:rPr>
              <a:t>за </a:t>
            </a:r>
            <a:r>
              <a:rPr lang="ru-RU" sz="2400" kern="0" dirty="0">
                <a:latin typeface="Times New Roman" panose="02020603050405020304" pitchFamily="18" charset="0"/>
                <a:ea typeface="Times New Roman" panose="02020603050405020304" pitchFamily="18" charset="0"/>
              </a:rPr>
              <a:t>определенный отрезок времени через поперечное сечение участка реки, лежащего ниже нерестилища. Впервые в России этот метод оценки численности мигрирующего стада был предложен Ф.И. Барановым для учета численности мигрирующей </a:t>
            </a:r>
            <a:r>
              <a:rPr lang="ru-RU" sz="2400" kern="0" dirty="0" smtClean="0">
                <a:latin typeface="Times New Roman" panose="02020603050405020304" pitchFamily="18" charset="0"/>
                <a:ea typeface="Times New Roman" panose="02020603050405020304" pitchFamily="18" charset="0"/>
              </a:rPr>
              <a:t>воблы, он </a:t>
            </a:r>
            <a:r>
              <a:rPr lang="ru-RU" sz="2400" kern="0" dirty="0">
                <a:latin typeface="Times New Roman" panose="02020603050405020304" pitchFamily="18" charset="0"/>
                <a:ea typeface="Times New Roman" panose="02020603050405020304" pitchFamily="18" charset="0"/>
              </a:rPr>
              <a:t>принимал, что общее количество рыбы, прошедшее через облавливаемый участок реки, равно: </a:t>
            </a:r>
            <a:r>
              <a:rPr lang="ru-RU" sz="2400" kern="0" dirty="0" smtClean="0">
                <a:latin typeface="Times New Roman" panose="02020603050405020304" pitchFamily="18" charset="0"/>
                <a:ea typeface="Times New Roman" panose="02020603050405020304" pitchFamily="18" charset="0"/>
              </a:rPr>
              <a:t/>
            </a:r>
            <a:br>
              <a:rPr lang="ru-RU" sz="2400" kern="0" dirty="0" smtClean="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en-US" sz="2400" kern="0" dirty="0" smtClean="0">
                <a:latin typeface="Times New Roman" panose="02020603050405020304" pitchFamily="18" charset="0"/>
                <a:ea typeface="Times New Roman" panose="02020603050405020304" pitchFamily="18" charset="0"/>
              </a:rPr>
              <a:t>N</a:t>
            </a:r>
            <a:r>
              <a:rPr lang="ru-RU" sz="2400" kern="0" dirty="0" smtClean="0">
                <a:latin typeface="Times New Roman" panose="02020603050405020304" pitchFamily="18" charset="0"/>
                <a:ea typeface="Times New Roman" panose="02020603050405020304" pitchFamily="18" charset="0"/>
              </a:rPr>
              <a:t> = </a:t>
            </a:r>
            <a:r>
              <a:rPr lang="en-US" sz="2400" kern="0" dirty="0" err="1" smtClean="0">
                <a:latin typeface="Times New Roman" panose="02020603050405020304" pitchFamily="18" charset="0"/>
                <a:ea typeface="Times New Roman" panose="02020603050405020304" pitchFamily="18" charset="0"/>
              </a:rPr>
              <a:t>n·U·S·T</a:t>
            </a:r>
            <a:r>
              <a:rPr lang="ru-RU" sz="2400" kern="0" dirty="0" smtClean="0">
                <a:latin typeface="Times New Roman" panose="02020603050405020304" pitchFamily="18" charset="0"/>
                <a:ea typeface="Times New Roman" panose="02020603050405020304" pitchFamily="18" charset="0"/>
              </a:rPr>
              <a:t>,</a:t>
            </a:r>
            <a:br>
              <a:rPr lang="ru-RU" sz="2400" kern="0" dirty="0" smtClean="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en-US" sz="2400" i="1" kern="0" dirty="0">
                <a:latin typeface="Times New Roman" panose="02020603050405020304" pitchFamily="18" charset="0"/>
                <a:ea typeface="Times New Roman" panose="02020603050405020304" pitchFamily="18" charset="0"/>
              </a:rPr>
              <a:t>N</a:t>
            </a:r>
            <a:r>
              <a:rPr lang="ru-RU" sz="2400" kern="0" dirty="0">
                <a:latin typeface="Times New Roman" panose="02020603050405020304" pitchFamily="18" charset="0"/>
                <a:ea typeface="Times New Roman" panose="02020603050405020304" pitchFamily="18" charset="0"/>
              </a:rPr>
              <a:t> – общее число рыб, прошедших через облавливаемый участок реки; </a:t>
            </a:r>
            <a:r>
              <a:rPr lang="en-US" sz="2400" i="1" kern="0" dirty="0">
                <a:latin typeface="Times New Roman" panose="02020603050405020304" pitchFamily="18" charset="0"/>
                <a:ea typeface="Times New Roman" panose="02020603050405020304" pitchFamily="18" charset="0"/>
              </a:rPr>
              <a:t>n</a:t>
            </a:r>
            <a:r>
              <a:rPr lang="ru-RU" sz="2400" kern="0" dirty="0">
                <a:latin typeface="Times New Roman" panose="02020603050405020304" pitchFamily="18" charset="0"/>
                <a:ea typeface="Times New Roman" panose="02020603050405020304" pitchFamily="18" charset="0"/>
              </a:rPr>
              <a:t> – число рыб на единицу площади; </a:t>
            </a:r>
            <a:r>
              <a:rPr lang="en-US" sz="2400" i="1" kern="0" dirty="0">
                <a:latin typeface="Times New Roman" panose="02020603050405020304" pitchFamily="18" charset="0"/>
                <a:ea typeface="Times New Roman" panose="02020603050405020304" pitchFamily="18" charset="0"/>
              </a:rPr>
              <a:t>U</a:t>
            </a:r>
            <a:r>
              <a:rPr lang="ru-RU" sz="2400" kern="0" dirty="0">
                <a:latin typeface="Times New Roman" panose="02020603050405020304" pitchFamily="18" charset="0"/>
                <a:ea typeface="Times New Roman" panose="02020603050405020304" pitchFamily="18" charset="0"/>
              </a:rPr>
              <a:t> – скорость хода рыбы; </a:t>
            </a:r>
            <a:r>
              <a:rPr lang="en-US" sz="2400" i="1" kern="0" dirty="0">
                <a:latin typeface="Times New Roman" panose="02020603050405020304" pitchFamily="18" charset="0"/>
                <a:ea typeface="Times New Roman" panose="02020603050405020304" pitchFamily="18" charset="0"/>
              </a:rPr>
              <a:t>S</a:t>
            </a:r>
            <a:r>
              <a:rPr lang="ru-RU" sz="2400" kern="0" dirty="0">
                <a:latin typeface="Times New Roman" panose="02020603050405020304" pitchFamily="18" charset="0"/>
                <a:ea typeface="Times New Roman" panose="02020603050405020304" pitchFamily="18" charset="0"/>
              </a:rPr>
              <a:t> – ширина реки; </a:t>
            </a:r>
            <a:br>
              <a:rPr lang="ru-RU" sz="2400"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Т – время между двумя заметами. </a:t>
            </a:r>
            <a:br>
              <a:rPr lang="ru-RU" sz="2400" kern="0" dirty="0">
                <a:latin typeface="Times New Roman" panose="02020603050405020304" pitchFamily="18" charset="0"/>
                <a:ea typeface="Times New Roman" panose="02020603050405020304" pitchFamily="18" charset="0"/>
              </a:rPr>
            </a:br>
            <a:endParaRPr lang="ru-RU" sz="2400" dirty="0"/>
          </a:p>
        </p:txBody>
      </p:sp>
    </p:spTree>
    <p:extLst>
      <p:ext uri="{BB962C8B-B14F-4D97-AF65-F5344CB8AC3E}">
        <p14:creationId xmlns:p14="http://schemas.microsoft.com/office/powerpoint/2010/main" val="284583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Заголовок 1"/>
              <p:cNvSpPr>
                <a:spLocks noGrp="1"/>
              </p:cNvSpPr>
              <p:nvPr>
                <p:ph type="title"/>
              </p:nvPr>
            </p:nvSpPr>
            <p:spPr>
              <a:xfrm>
                <a:off x="838200" y="365125"/>
                <a:ext cx="10515600" cy="5950331"/>
              </a:xfrm>
            </p:spPr>
            <p:txBody>
              <a:bodyPr anchor="t">
                <a:normAutofit/>
              </a:bodyPr>
              <a:lstStyle/>
              <a:p>
                <a:pPr algn="ctr">
                  <a:lnSpc>
                    <a:spcPct val="100000"/>
                  </a:lnSpc>
                  <a:spcAft>
                    <a:spcPts val="0"/>
                  </a:spcAft>
                </a:pPr>
                <a:r>
                  <a:rPr lang="ru-RU" sz="2400" kern="0" dirty="0">
                    <a:latin typeface="Times New Roman" panose="02020603050405020304" pitchFamily="18" charset="0"/>
                    <a:ea typeface="Times New Roman" panose="02020603050405020304" pitchFamily="18" charset="0"/>
                  </a:rPr>
                  <a:t>Наибольшая погрешность расчета возникает при определении количества рыб, проходящих через все сечение реки за весь день работы невода</a:t>
                </a:r>
                <a:r>
                  <a:rPr lang="ru-RU" sz="2400" kern="0" dirty="0" smtClean="0">
                    <a:latin typeface="Times New Roman" panose="02020603050405020304" pitchFamily="18" charset="0"/>
                    <a:ea typeface="Times New Roman" panose="02020603050405020304" pitchFamily="18" charset="0"/>
                  </a:rPr>
                  <a:t>:</a:t>
                </a: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en-US" sz="2400" kern="0" dirty="0">
                    <a:latin typeface="Times New Roman" panose="02020603050405020304" pitchFamily="18" charset="0"/>
                    <a:ea typeface="Times New Roman" panose="02020603050405020304" pitchFamily="18" charset="0"/>
                  </a:rPr>
                  <a:t>N</a:t>
                </a:r>
                <a:r>
                  <a:rPr lang="ru-RU" sz="2400" kern="0" dirty="0">
                    <a:latin typeface="Times New Roman" panose="02020603050405020304" pitchFamily="18" charset="0"/>
                    <a:ea typeface="Times New Roman" panose="02020603050405020304" pitchFamily="18" charset="0"/>
                  </a:rPr>
                  <a:t> </a:t>
                </a:r>
                <a:r>
                  <a:rPr lang="ru-RU" sz="240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i="1" kern="0">
                            <a:effectLst/>
                            <a:latin typeface="Cambria Math" panose="02040503050406030204" pitchFamily="18" charset="0"/>
                            <a:ea typeface="Times New Roman" panose="02020603050405020304" pitchFamily="18" charset="0"/>
                          </a:rPr>
                        </m:ctrlPr>
                      </m:fPr>
                      <m:num>
                        <m:r>
                          <a:rPr lang="en-US" sz="2400" b="0" i="1" kern="0">
                            <a:effectLst/>
                            <a:latin typeface="Cambria Math" panose="02040503050406030204" pitchFamily="18" charset="0"/>
                            <a:ea typeface="Times New Roman" panose="02020603050405020304" pitchFamily="18" charset="0"/>
                          </a:rPr>
                          <m:t>𝑞</m:t>
                        </m:r>
                      </m:num>
                      <m:den>
                        <m:r>
                          <a:rPr lang="en-US" sz="2400" b="0" i="1" kern="0">
                            <a:effectLst/>
                            <a:latin typeface="Cambria Math" panose="02040503050406030204" pitchFamily="18" charset="0"/>
                            <a:ea typeface="Times New Roman" panose="02020603050405020304" pitchFamily="18" charset="0"/>
                          </a:rPr>
                          <m:t>𝐾</m:t>
                        </m:r>
                      </m:den>
                    </m:f>
                    <m:r>
                      <a:rPr lang="ru-RU" sz="2400" b="0" i="1" kern="0">
                        <a:effectLst/>
                        <a:latin typeface="Cambria Math" panose="02040503050406030204" pitchFamily="18" charset="0"/>
                        <a:ea typeface="Times New Roman" panose="02020603050405020304" pitchFamily="18" charset="0"/>
                      </a:rPr>
                      <m:t>(</m:t>
                    </m:r>
                  </m:oMath>
                </a14:m>
                <a:r>
                  <a:rPr lang="ru-RU" sz="2400" kern="0" dirty="0">
                    <a:effectLst/>
                    <a:latin typeface="Times New Roman" panose="02020603050405020304" pitchFamily="18" charset="0"/>
                    <a:ea typeface="Times New Roman" panose="02020603050405020304" pitchFamily="18" charset="0"/>
                  </a:rPr>
                  <a:t>1 + </a:t>
                </a:r>
                <a14:m>
                  <m:oMath xmlns:m="http://schemas.openxmlformats.org/officeDocument/2006/math">
                    <m:f>
                      <m:fPr>
                        <m:ctrlPr>
                          <a:rPr lang="ru-RU" sz="2400" i="1" kern="0">
                            <a:effectLst/>
                            <a:latin typeface="Cambria Math" panose="02040503050406030204" pitchFamily="18" charset="0"/>
                            <a:ea typeface="Times New Roman" panose="02020603050405020304" pitchFamily="18" charset="0"/>
                          </a:rPr>
                        </m:ctrlPr>
                      </m:fPr>
                      <m:num>
                        <m:sSub>
                          <m:sSubPr>
                            <m:ctrlPr>
                              <a:rPr lang="ru-RU" sz="2400" i="1" kern="0">
                                <a:effectLst/>
                                <a:latin typeface="Cambria Math" panose="02040503050406030204" pitchFamily="18" charset="0"/>
                                <a:ea typeface="Times New Roman" panose="02020603050405020304" pitchFamily="18" charset="0"/>
                              </a:rPr>
                            </m:ctrlPr>
                          </m:sSubPr>
                          <m:e>
                            <m:r>
                              <a:rPr lang="en-US" sz="2400" b="0" i="1" kern="0">
                                <a:effectLst/>
                                <a:latin typeface="Cambria Math" panose="02040503050406030204" pitchFamily="18" charset="0"/>
                                <a:ea typeface="Times New Roman" panose="02020603050405020304" pitchFamily="18" charset="0"/>
                              </a:rPr>
                              <m:t>𝑆</m:t>
                            </m:r>
                          </m:e>
                          <m:sub>
                            <m:r>
                              <a:rPr lang="ru-RU" sz="2400" b="0" i="1" kern="0">
                                <a:effectLst/>
                                <a:latin typeface="Cambria Math" panose="02040503050406030204" pitchFamily="18" charset="0"/>
                                <a:ea typeface="Times New Roman" panose="02020603050405020304" pitchFamily="18" charset="0"/>
                              </a:rPr>
                              <m:t>2</m:t>
                            </m:r>
                          </m:sub>
                        </m:sSub>
                      </m:num>
                      <m:den>
                        <m:sSub>
                          <m:sSubPr>
                            <m:ctrlPr>
                              <a:rPr lang="ru-RU" sz="2400" i="1" kern="0">
                                <a:effectLst/>
                                <a:latin typeface="Cambria Math" panose="02040503050406030204" pitchFamily="18" charset="0"/>
                                <a:ea typeface="Times New Roman" panose="02020603050405020304" pitchFamily="18" charset="0"/>
                              </a:rPr>
                            </m:ctrlPr>
                          </m:sSubPr>
                          <m:e>
                            <m:r>
                              <a:rPr lang="en-US" sz="2400" b="0" i="1" kern="0">
                                <a:effectLst/>
                                <a:latin typeface="Cambria Math" panose="02040503050406030204" pitchFamily="18" charset="0"/>
                                <a:ea typeface="Times New Roman" panose="02020603050405020304" pitchFamily="18" charset="0"/>
                              </a:rPr>
                              <m:t>𝑆</m:t>
                            </m:r>
                          </m:e>
                          <m:sub>
                            <m:r>
                              <a:rPr lang="ru-RU" sz="2400" b="0" i="1" kern="0">
                                <a:effectLst/>
                                <a:latin typeface="Cambria Math" panose="02040503050406030204" pitchFamily="18" charset="0"/>
                                <a:ea typeface="Times New Roman" panose="02020603050405020304" pitchFamily="18" charset="0"/>
                              </a:rPr>
                              <m:t>1</m:t>
                            </m:r>
                          </m:sub>
                        </m:sSub>
                      </m:den>
                    </m:f>
                  </m:oMath>
                </a14:m>
                <a:r>
                  <a:rPr lang="ru-RU" sz="2400" kern="0" dirty="0">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a:t>
                </a:r>
                <a:r>
                  <a:rPr lang="ru-RU" sz="2400" kern="0" dirty="0">
                    <a:latin typeface="Times New Roman" panose="02020603050405020304" pitchFamily="18" charset="0"/>
                    <a:ea typeface="Times New Roman" panose="02020603050405020304" pitchFamily="18" charset="0"/>
                  </a:rPr>
                  <a:t/>
                </a:r>
                <a:br>
                  <a:rPr lang="ru-RU" sz="2400"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en-US" sz="2400" i="1" kern="0" dirty="0">
                    <a:effectLst/>
                    <a:latin typeface="Times New Roman" panose="02020603050405020304" pitchFamily="18" charset="0"/>
                    <a:ea typeface="Times New Roman" panose="02020603050405020304" pitchFamily="18" charset="0"/>
                  </a:rPr>
                  <a:t>N</a:t>
                </a:r>
                <a:r>
                  <a:rPr lang="ru-RU" sz="2400" kern="0" dirty="0">
                    <a:effectLst/>
                    <a:latin typeface="Times New Roman" panose="02020603050405020304" pitchFamily="18" charset="0"/>
                    <a:ea typeface="Times New Roman" panose="02020603050405020304" pitchFamily="18" charset="0"/>
                  </a:rPr>
                  <a:t> – количество рыб; </a:t>
                </a:r>
                <a:r>
                  <a:rPr lang="en-US" sz="2400" i="1" kern="0" dirty="0">
                    <a:effectLst/>
                    <a:latin typeface="Times New Roman" panose="02020603050405020304" pitchFamily="18" charset="0"/>
                    <a:ea typeface="Times New Roman" panose="02020603050405020304" pitchFamily="18" charset="0"/>
                  </a:rPr>
                  <a:t>K</a:t>
                </a:r>
                <a:r>
                  <a:rPr lang="ru-RU" sz="2400" kern="0" dirty="0">
                    <a:effectLst/>
                    <a:latin typeface="Times New Roman" panose="02020603050405020304" pitchFamily="18" charset="0"/>
                    <a:ea typeface="Times New Roman" panose="02020603050405020304" pitchFamily="18" charset="0"/>
                  </a:rPr>
                  <a:t> – коэффициент уловистости; </a:t>
                </a:r>
                <a:r>
                  <a:rPr lang="en-US" sz="2400" i="1" kern="0" dirty="0">
                    <a:effectLst/>
                    <a:latin typeface="Times New Roman" panose="02020603050405020304" pitchFamily="18" charset="0"/>
                    <a:ea typeface="Times New Roman" panose="02020603050405020304" pitchFamily="18" charset="0"/>
                  </a:rPr>
                  <a:t>q</a:t>
                </a:r>
                <a:r>
                  <a:rPr lang="en-US" sz="2400" kern="0" dirty="0">
                    <a:effectLst/>
                    <a:latin typeface="Times New Roman" panose="02020603050405020304" pitchFamily="18" charset="0"/>
                    <a:ea typeface="Times New Roman" panose="02020603050405020304" pitchFamily="18" charset="0"/>
                  </a:rPr>
                  <a:t> </a:t>
                </a:r>
                <a:r>
                  <a:rPr lang="ru-RU" sz="2400" kern="0" dirty="0">
                    <a:effectLst/>
                    <a:latin typeface="Times New Roman" panose="02020603050405020304" pitchFamily="18" charset="0"/>
                    <a:ea typeface="Times New Roman" panose="02020603050405020304" pitchFamily="18" charset="0"/>
                  </a:rPr>
                  <a:t>– улов; </a:t>
                </a:r>
                <a:r>
                  <a:rPr lang="en-US" sz="2400" i="1" kern="0" dirty="0">
                    <a:effectLst/>
                    <a:latin typeface="Times New Roman" panose="02020603050405020304" pitchFamily="18" charset="0"/>
                    <a:ea typeface="Times New Roman" panose="02020603050405020304" pitchFamily="18" charset="0"/>
                  </a:rPr>
                  <a:t>S</a:t>
                </a:r>
                <a:r>
                  <a:rPr lang="ru-RU" sz="2400" kern="0" baseline="-25000" dirty="0">
                    <a:effectLst/>
                    <a:latin typeface="Times New Roman" panose="02020603050405020304" pitchFamily="18" charset="0"/>
                    <a:ea typeface="Times New Roman" panose="02020603050405020304" pitchFamily="18" charset="0"/>
                  </a:rPr>
                  <a:t>1</a:t>
                </a:r>
                <a:r>
                  <a:rPr lang="ru-RU" sz="2400" kern="0" dirty="0">
                    <a:effectLst/>
                    <a:latin typeface="Times New Roman" panose="02020603050405020304" pitchFamily="18" charset="0"/>
                    <a:ea typeface="Times New Roman" panose="02020603050405020304" pitchFamily="18" charset="0"/>
                  </a:rPr>
                  <a:t> – облавливаемая площадь;</a:t>
                </a:r>
                <a:r>
                  <a:rPr lang="ru-RU" sz="2400" kern="0" baseline="-25000" dirty="0">
                    <a:effectLst/>
                    <a:latin typeface="Times New Roman" panose="02020603050405020304" pitchFamily="18" charset="0"/>
                    <a:ea typeface="Times New Roman" panose="02020603050405020304" pitchFamily="18" charset="0"/>
                  </a:rPr>
                  <a:t> </a:t>
                </a:r>
                <a:r>
                  <a:rPr lang="en-US" sz="2400" i="1" kern="0" dirty="0">
                    <a:effectLst/>
                    <a:latin typeface="Times New Roman" panose="02020603050405020304" pitchFamily="18" charset="0"/>
                    <a:ea typeface="Times New Roman" panose="02020603050405020304" pitchFamily="18" charset="0"/>
                  </a:rPr>
                  <a:t>S</a:t>
                </a:r>
                <a:r>
                  <a:rPr lang="ru-RU" sz="2400" kern="0" baseline="-25000" dirty="0">
                    <a:effectLst/>
                    <a:latin typeface="Times New Roman" panose="02020603050405020304" pitchFamily="18" charset="0"/>
                    <a:ea typeface="Times New Roman" panose="02020603050405020304" pitchFamily="18" charset="0"/>
                  </a:rPr>
                  <a:t>2</a:t>
                </a:r>
                <a:r>
                  <a:rPr lang="ru-RU" sz="2400" kern="0" dirty="0">
                    <a:effectLst/>
                    <a:latin typeface="Times New Roman" panose="02020603050405020304" pitchFamily="18" charset="0"/>
                    <a:ea typeface="Times New Roman" panose="02020603050405020304" pitchFamily="18" charset="0"/>
                  </a:rPr>
                  <a:t> – необлавливаемая </a:t>
                </a:r>
                <a:r>
                  <a:rPr lang="ru-RU" sz="2400" kern="0" dirty="0">
                    <a:latin typeface="Times New Roman" panose="02020603050405020304" pitchFamily="18" charset="0"/>
                    <a:ea typeface="Times New Roman" panose="02020603050405020304" pitchFamily="18" charset="0"/>
                  </a:rPr>
                  <a:t>площадь.</a:t>
                </a:r>
                <a:br>
                  <a:rPr lang="ru-RU" sz="2400" kern="0" dirty="0">
                    <a:latin typeface="Times New Roman" panose="02020603050405020304" pitchFamily="18" charset="0"/>
                    <a:ea typeface="Times New Roman" panose="02020603050405020304" pitchFamily="18" charset="0"/>
                  </a:rPr>
                </a:br>
                <a:endParaRPr lang="ru-RU" sz="2400" dirty="0"/>
              </a:p>
            </p:txBody>
          </p:sp>
        </mc:Choice>
        <mc:Fallback>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950331"/>
              </a:xfrm>
              <a:blipFill rotWithShape="0">
                <a:blip r:embed="rId2"/>
                <a:stretch>
                  <a:fillRect l="-870" t="-820" r="-1507"/>
                </a:stretch>
              </a:blipFill>
            </p:spPr>
            <p:txBody>
              <a:bodyPr/>
              <a:lstStyle/>
              <a:p>
                <a:r>
                  <a:rPr lang="ru-RU">
                    <a:noFill/>
                  </a:rPr>
                  <a:t> </a:t>
                </a:r>
              </a:p>
            </p:txBody>
          </p:sp>
        </mc:Fallback>
      </mc:AlternateContent>
      <p:pic>
        <p:nvPicPr>
          <p:cNvPr id="3" name="Рисунок 2"/>
          <p:cNvPicPr>
            <a:picLocks noChangeAspect="1"/>
          </p:cNvPicPr>
          <p:nvPr/>
        </p:nvPicPr>
        <p:blipFill>
          <a:blip r:embed="rId3"/>
          <a:stretch>
            <a:fillRect/>
          </a:stretch>
        </p:blipFill>
        <p:spPr>
          <a:xfrm>
            <a:off x="3218688" y="2815002"/>
            <a:ext cx="4891278" cy="3500454"/>
          </a:xfrm>
          <a:prstGeom prst="rect">
            <a:avLst/>
          </a:prstGeom>
        </p:spPr>
      </p:pic>
    </p:spTree>
    <p:extLst>
      <p:ext uri="{BB962C8B-B14F-4D97-AF65-F5344CB8AC3E}">
        <p14:creationId xmlns:p14="http://schemas.microsoft.com/office/powerpoint/2010/main" val="388598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2064" y="668712"/>
            <a:ext cx="11021568" cy="2023872"/>
          </a:xfrm>
        </p:spPr>
        <p:txBody>
          <a:bodyPr/>
          <a:lstStyle/>
          <a:p>
            <a:pPr lvl="0" algn="ctr" eaLnBrk="0" fontAlgn="base" hangingPunct="0">
              <a:lnSpc>
                <a:spcPct val="100000"/>
              </a:lnSpc>
              <a:spcAft>
                <a:spcPct val="0"/>
              </a:spcAft>
            </a:pPr>
            <a:r>
              <a:rPr lang="ru-RU" altLang="ru-RU"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В.Р. Протасов и Ю.А. Митрохин сконструировали прибор, позволяющий просчитывать количество и измерять длину рыб, проходящих через определенный </a:t>
            </a:r>
            <a:r>
              <a:rPr lang="ru-RU" altLang="ru-RU"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участок. </a:t>
            </a:r>
            <a:r>
              <a:rPr lang="ru-RU" altLang="ru-RU" sz="1200" b="1" dirty="0">
                <a:solidFill>
                  <a:prstClr val="black"/>
                </a:solidFill>
                <a:latin typeface="Arial" panose="020B0604020202020204" pitchFamily="34" charset="0"/>
                <a:ea typeface="Times New Roman" panose="02020603050405020304" pitchFamily="18" charset="0"/>
                <a:cs typeface="+mn-cs"/>
              </a:rPr>
              <a:t/>
            </a:r>
            <a:br>
              <a:rPr lang="ru-RU" altLang="ru-RU" sz="1200" b="1" dirty="0">
                <a:solidFill>
                  <a:prstClr val="black"/>
                </a:solidFill>
                <a:latin typeface="Arial" panose="020B0604020202020204" pitchFamily="34" charset="0"/>
                <a:ea typeface="Times New Roman" panose="02020603050405020304" pitchFamily="18" charset="0"/>
                <a:cs typeface="+mn-cs"/>
              </a:rPr>
            </a:br>
            <a:endParaRPr lang="ru-RU" dirty="0"/>
          </a:p>
        </p:txBody>
      </p:sp>
      <p:pic>
        <p:nvPicPr>
          <p:cNvPr id="1025" name="Рисунок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122" y="2077607"/>
            <a:ext cx="5563126" cy="2918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61872" y="4736066"/>
            <a:ext cx="9521952" cy="166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5373" tIns="6348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ru-RU" altLang="ru-RU"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Схема размещения фотоэлементов и источников света, позволяющая регистрировать рыб по размерам: Ф – фотоэлементы; И – источник света; С – счетчики; </a:t>
            </a:r>
            <a:r>
              <a:rPr kumimoji="0" lang="ru-RU" altLang="ru-RU"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ru-RU" altLang="ru-RU"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ru-RU" altLang="ru-RU"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ru-RU" altLang="ru-RU"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учитываемые размерные группы </a:t>
            </a:r>
            <a:endParaRPr kumimoji="0" lang="ru-RU" altLang="ru-RU" sz="2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8732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838200" y="365125"/>
                <a:ext cx="10515600" cy="5974715"/>
              </a:xfrm>
            </p:spPr>
            <p:txBody>
              <a:bodyPr>
                <a:normAutofit fontScale="90000"/>
              </a:bodyPr>
              <a:lstStyle/>
              <a:p>
                <a:pPr algn="ctr">
                  <a:lnSpc>
                    <a:spcPct val="100000"/>
                  </a:lnSpc>
                  <a:spcAft>
                    <a:spcPts val="0"/>
                  </a:spcAft>
                </a:pPr>
                <a:r>
                  <a:rPr lang="ru-RU" sz="2400" kern="0" dirty="0" smtClean="0">
                    <a:latin typeface="Times New Roman" panose="02020603050405020304" pitchFamily="18" charset="0"/>
                    <a:ea typeface="Times New Roman" panose="02020603050405020304" pitchFamily="18" charset="0"/>
                  </a:rPr>
                  <a:t>Учет </a:t>
                </a:r>
                <a:r>
                  <a:rPr lang="ru-RU" sz="2400" kern="0" dirty="0" err="1">
                    <a:latin typeface="Times New Roman" panose="02020603050405020304" pitchFamily="18" charset="0"/>
                    <a:ea typeface="Times New Roman" panose="02020603050405020304" pitchFamily="18" charset="0"/>
                  </a:rPr>
                  <a:t>покатной</a:t>
                </a:r>
                <a:r>
                  <a:rPr lang="ru-RU" sz="2400" kern="0" dirty="0">
                    <a:latin typeface="Times New Roman" panose="02020603050405020304" pitchFamily="18" charset="0"/>
                    <a:ea typeface="Times New Roman" panose="02020603050405020304" pitchFamily="18" charset="0"/>
                  </a:rPr>
                  <a:t> молоди ловушками дает лишь относительные величины</a:t>
                </a:r>
                <a:r>
                  <a:rPr lang="ru-RU" sz="2400" kern="0" dirty="0" smtClean="0">
                    <a:latin typeface="Times New Roman" panose="02020603050405020304" pitchFamily="18" charset="0"/>
                    <a:ea typeface="Times New Roman" panose="02020603050405020304" pitchFamily="18" charset="0"/>
                  </a:rPr>
                  <a:t>:</a:t>
                </a:r>
                <a:br>
                  <a:rPr lang="ru-RU" sz="2400" kern="0" dirty="0" smtClean="0">
                    <a:latin typeface="Times New Roman" panose="02020603050405020304" pitchFamily="18" charset="0"/>
                    <a:ea typeface="Times New Roman" panose="02020603050405020304" pitchFamily="18" charset="0"/>
                  </a:rPr>
                </a:b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en-US" sz="2400" kern="0" dirty="0">
                    <a:latin typeface="Times New Roman" panose="02020603050405020304" pitchFamily="18" charset="0"/>
                    <a:ea typeface="Times New Roman" panose="02020603050405020304" pitchFamily="18" charset="0"/>
                  </a:rPr>
                  <a:t>A</a:t>
                </a:r>
                <a:r>
                  <a:rPr lang="ru-RU" sz="2400" kern="0" dirty="0">
                    <a:latin typeface="Times New Roman" panose="02020603050405020304" pitchFamily="18" charset="0"/>
                    <a:ea typeface="Times New Roman" panose="02020603050405020304" pitchFamily="18" charset="0"/>
                  </a:rPr>
                  <a:t> </a:t>
                </a:r>
                <a:r>
                  <a:rPr lang="ru-RU" sz="24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en-US" sz="2400" b="1" i="1" kern="0">
                            <a:effectLst/>
                            <a:latin typeface="Cambria Math" panose="02040503050406030204" pitchFamily="18" charset="0"/>
                            <a:ea typeface="Times New Roman" panose="02020603050405020304" pitchFamily="18" charset="0"/>
                          </a:rPr>
                          <m:t>𝑵</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𝑻</m:t>
                        </m:r>
                        <m:r>
                          <a:rPr lang="ru-RU" sz="2400" b="1" i="1" kern="0">
                            <a:effectLst/>
                            <a:latin typeface="Cambria Math" panose="02040503050406030204" pitchFamily="18" charset="0"/>
                            <a:ea typeface="Times New Roman" panose="02020603050405020304" pitchFamily="18" charset="0"/>
                          </a:rPr>
                          <m:t> ·</m:t>
                        </m:r>
                        <m:sSub>
                          <m:sSubPr>
                            <m:ctrlPr>
                              <a:rPr lang="ru-RU" sz="2400" b="0" i="1" kern="0">
                                <a:effectLst/>
                                <a:latin typeface="Cambria Math" panose="02040503050406030204" pitchFamily="18" charset="0"/>
                                <a:ea typeface="Times New Roman" panose="02020603050405020304" pitchFamily="18" charset="0"/>
                              </a:rPr>
                            </m:ctrlPr>
                          </m:sSubPr>
                          <m:e>
                            <m:r>
                              <a:rPr lang="en-US" sz="2400" b="1" i="1" kern="0">
                                <a:effectLst/>
                                <a:latin typeface="Cambria Math" panose="02040503050406030204" pitchFamily="18" charset="0"/>
                                <a:ea typeface="Times New Roman" panose="02020603050405020304" pitchFamily="18" charset="0"/>
                              </a:rPr>
                              <m:t>𝑺</m:t>
                            </m:r>
                          </m:e>
                          <m:sub>
                            <m:r>
                              <a:rPr lang="ru-RU" sz="2400" b="1" i="1" kern="0">
                                <a:effectLst/>
                                <a:latin typeface="Cambria Math" panose="02040503050406030204" pitchFamily="18" charset="0"/>
                                <a:ea typeface="Times New Roman" panose="02020603050405020304" pitchFamily="18" charset="0"/>
                              </a:rPr>
                              <m:t>𝟏</m:t>
                            </m:r>
                          </m:sub>
                        </m:sSub>
                        <m:r>
                          <a:rPr lang="ru-RU" sz="2400" b="1" i="1" kern="0">
                            <a:effectLst/>
                            <a:latin typeface="Cambria Math" panose="02040503050406030204" pitchFamily="18" charset="0"/>
                            <a:ea typeface="Times New Roman" panose="02020603050405020304" pitchFamily="18" charset="0"/>
                          </a:rPr>
                          <m:t> · </m:t>
                        </m:r>
                        <m:r>
                          <a:rPr lang="en-US" sz="2400" b="1" i="1" kern="0">
                            <a:effectLst/>
                            <a:latin typeface="Cambria Math" panose="02040503050406030204" pitchFamily="18" charset="0"/>
                            <a:ea typeface="Times New Roman" panose="02020603050405020304" pitchFamily="18" charset="0"/>
                          </a:rPr>
                          <m:t>𝑲</m:t>
                        </m:r>
                      </m:num>
                      <m:den>
                        <m:r>
                          <a:rPr lang="en-US" sz="2400" b="1" i="1" kern="0">
                            <a:effectLst/>
                            <a:latin typeface="Cambria Math" panose="02040503050406030204" pitchFamily="18" charset="0"/>
                            <a:ea typeface="Times New Roman" panose="02020603050405020304" pitchFamily="18" charset="0"/>
                          </a:rPr>
                          <m:t>𝑴</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𝑺</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𝒕</m:t>
                        </m:r>
                      </m:den>
                    </m:f>
                  </m:oMath>
                </a14:m>
                <a:r>
                  <a:rPr lang="ru-RU" sz="2400" b="0" kern="0" dirty="0">
                    <a:effectLst/>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a:t>
                </a:r>
                <a:br>
                  <a:rPr lang="ru-RU" sz="2400" kern="0" dirty="0" smtClean="0">
                    <a:latin typeface="Times New Roman" panose="02020603050405020304" pitchFamily="18" charset="0"/>
                    <a:ea typeface="Times New Roman" panose="02020603050405020304" pitchFamily="18" charset="0"/>
                  </a:rPr>
                </a:b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en-US" sz="2400" b="0" kern="0" dirty="0">
                    <a:effectLst/>
                    <a:latin typeface="Times New Roman" panose="02020603050405020304" pitchFamily="18" charset="0"/>
                    <a:ea typeface="Times New Roman" panose="02020603050405020304" pitchFamily="18" charset="0"/>
                  </a:rPr>
                  <a:t>t</a:t>
                </a:r>
                <a:r>
                  <a:rPr lang="ru-RU" sz="2400" b="0" kern="0" dirty="0">
                    <a:effectLst/>
                    <a:latin typeface="Times New Roman" panose="02020603050405020304" pitchFamily="18" charset="0"/>
                    <a:ea typeface="Times New Roman" panose="02020603050405020304" pitchFamily="18" charset="0"/>
                  </a:rPr>
                  <a:t> – время экспозиции; </a:t>
                </a:r>
                <a:r>
                  <a:rPr lang="en-US" sz="2400" b="0" kern="0" dirty="0">
                    <a:effectLst/>
                    <a:latin typeface="Times New Roman" panose="02020603050405020304" pitchFamily="18" charset="0"/>
                    <a:ea typeface="Times New Roman" panose="02020603050405020304" pitchFamily="18" charset="0"/>
                  </a:rPr>
                  <a:t>N </a:t>
                </a:r>
                <a:r>
                  <a:rPr lang="ru-RU" sz="2400" b="0" kern="0" dirty="0">
                    <a:effectLst/>
                    <a:latin typeface="Times New Roman" panose="02020603050405020304" pitchFamily="18" charset="0"/>
                    <a:ea typeface="Times New Roman" panose="02020603050405020304" pitchFamily="18" charset="0"/>
                  </a:rPr>
                  <a:t>– поймано молоди за ночь; </a:t>
                </a:r>
                <a:r>
                  <a:rPr lang="en-US" sz="2400" b="0" kern="0" dirty="0">
                    <a:effectLst/>
                    <a:latin typeface="Times New Roman" panose="02020603050405020304" pitchFamily="18" charset="0"/>
                    <a:ea typeface="Times New Roman" panose="02020603050405020304" pitchFamily="18" charset="0"/>
                  </a:rPr>
                  <a:t>M </a:t>
                </a:r>
                <a:r>
                  <a:rPr lang="ru-RU" sz="2400" b="0" kern="0" dirty="0">
                    <a:effectLst/>
                    <a:latin typeface="Times New Roman" panose="02020603050405020304" pitchFamily="18" charset="0"/>
                    <a:ea typeface="Times New Roman" panose="02020603050405020304" pitchFamily="18" charset="0"/>
                  </a:rPr>
                  <a:t>– количество обловов; Т – </a:t>
                </a:r>
                <a:r>
                  <a:rPr lang="ru-RU" sz="2400" b="0" kern="0" dirty="0" err="1">
                    <a:effectLst/>
                    <a:latin typeface="Times New Roman" panose="02020603050405020304" pitchFamily="18" charset="0"/>
                    <a:ea typeface="Times New Roman" panose="02020603050405020304" pitchFamily="18" charset="0"/>
                  </a:rPr>
                  <a:t>покатный</a:t>
                </a:r>
                <a:r>
                  <a:rPr lang="ru-RU" sz="2400" b="0" kern="0" dirty="0">
                    <a:effectLst/>
                    <a:latin typeface="Times New Roman" panose="02020603050405020304" pitchFamily="18" charset="0"/>
                    <a:ea typeface="Times New Roman" panose="02020603050405020304" pitchFamily="18" charset="0"/>
                  </a:rPr>
                  <a:t> период; К – коэффициент неравномерности распределения; </a:t>
                </a:r>
                <a:r>
                  <a:rPr lang="en-US" sz="2400" b="0" kern="0" dirty="0">
                    <a:effectLst/>
                    <a:latin typeface="Times New Roman" panose="02020603050405020304" pitchFamily="18" charset="0"/>
                    <a:ea typeface="Times New Roman" panose="02020603050405020304" pitchFamily="18" charset="0"/>
                  </a:rPr>
                  <a:t>S</a:t>
                </a:r>
                <a:r>
                  <a:rPr lang="ru-RU" sz="2400" b="0" kern="0" dirty="0">
                    <a:effectLst/>
                    <a:latin typeface="Times New Roman" panose="02020603050405020304" pitchFamily="18" charset="0"/>
                    <a:ea typeface="Times New Roman" panose="02020603050405020304" pitchFamily="18" charset="0"/>
                  </a:rPr>
                  <a:t> – площадь ловушки; </a:t>
                </a:r>
                <a:r>
                  <a:rPr lang="en-US" sz="2400" b="0" kern="0" dirty="0">
                    <a:effectLst/>
                    <a:latin typeface="Times New Roman" panose="02020603050405020304" pitchFamily="18" charset="0"/>
                    <a:ea typeface="Times New Roman" panose="02020603050405020304" pitchFamily="18" charset="0"/>
                  </a:rPr>
                  <a:t>S</a:t>
                </a:r>
                <a:r>
                  <a:rPr lang="ru-RU" sz="2400" b="0" kern="0" baseline="-25000" dirty="0">
                    <a:effectLst/>
                    <a:latin typeface="Times New Roman" panose="02020603050405020304" pitchFamily="18" charset="0"/>
                    <a:ea typeface="Times New Roman" panose="02020603050405020304" pitchFamily="18" charset="0"/>
                  </a:rPr>
                  <a:t>1</a:t>
                </a:r>
                <a:r>
                  <a:rPr lang="ru-RU" sz="2400" b="0" kern="0" dirty="0">
                    <a:effectLst/>
                    <a:latin typeface="Times New Roman" panose="02020603050405020304" pitchFamily="18" charset="0"/>
                    <a:ea typeface="Times New Roman" panose="02020603050405020304" pitchFamily="18" charset="0"/>
                  </a:rPr>
                  <a:t> – площадь сечения реки</a:t>
                </a:r>
                <a:r>
                  <a:rPr lang="ru-RU" sz="2400" kern="0" dirty="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В </a:t>
                </a:r>
                <a:r>
                  <a:rPr lang="ru-RU" sz="2400" b="0" kern="0" dirty="0">
                    <a:effectLst/>
                    <a:latin typeface="Times New Roman" panose="02020603050405020304" pitchFamily="18" charset="0"/>
                    <a:ea typeface="Times New Roman" panose="02020603050405020304" pitchFamily="18" charset="0"/>
                  </a:rPr>
                  <a:t>крупных реках величина нерестового стада иногда определяется путем анализа промысловой </a:t>
                </a:r>
                <a:r>
                  <a:rPr lang="ru-RU" sz="2400" b="0" kern="0" dirty="0" smtClean="0">
                    <a:effectLst/>
                    <a:latin typeface="Times New Roman" panose="02020603050405020304" pitchFamily="18" charset="0"/>
                    <a:ea typeface="Times New Roman" panose="02020603050405020304" pitchFamily="18" charset="0"/>
                  </a:rPr>
                  <a:t>статистики</a:t>
                </a:r>
                <a:r>
                  <a:rPr lang="ru-RU" sz="2400" kern="0" dirty="0" smtClean="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b="1" kern="0" dirty="0" smtClean="0">
                    <a:latin typeface="Times New Roman" panose="02020603050405020304" pitchFamily="18" charset="0"/>
                    <a:ea typeface="Times New Roman" panose="02020603050405020304" pitchFamily="18" charset="0"/>
                  </a:rPr>
                  <a:t/>
                </a:r>
                <a:br>
                  <a:rPr lang="ru-RU" sz="2400" b="1" kern="0" dirty="0" smtClean="0">
                    <a:latin typeface="Times New Roman" panose="02020603050405020304" pitchFamily="18" charset="0"/>
                    <a:ea typeface="Times New Roman" panose="02020603050405020304" pitchFamily="18" charset="0"/>
                  </a:rPr>
                </a:br>
                <a:r>
                  <a:rPr lang="en-US" sz="2400" kern="0" dirty="0" smtClean="0">
                    <a:latin typeface="Times New Roman" panose="02020603050405020304" pitchFamily="18" charset="0"/>
                    <a:ea typeface="Times New Roman" panose="02020603050405020304" pitchFamily="18" charset="0"/>
                  </a:rPr>
                  <a:t>A</a:t>
                </a:r>
                <a:r>
                  <a:rPr lang="ru-RU" sz="2400" kern="0" dirty="0" smtClean="0">
                    <a:latin typeface="Times New Roman" panose="02020603050405020304" pitchFamily="18" charset="0"/>
                    <a:ea typeface="Times New Roman" panose="02020603050405020304" pitchFamily="18" charset="0"/>
                  </a:rPr>
                  <a:t> </a:t>
                </a:r>
                <a:r>
                  <a:rPr lang="ru-RU" sz="24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en-US" sz="2400" b="1" i="1" kern="0">
                            <a:effectLst/>
                            <a:latin typeface="Cambria Math" panose="02040503050406030204" pitchFamily="18" charset="0"/>
                            <a:ea typeface="Times New Roman" panose="02020603050405020304" pitchFamily="18" charset="0"/>
                          </a:rPr>
                          <m:t>𝑵</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𝑻</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𝑲</m:t>
                        </m:r>
                      </m:num>
                      <m:den>
                        <m:r>
                          <a:rPr lang="en-US" sz="2400" b="1" i="1" kern="0">
                            <a:effectLst/>
                            <a:latin typeface="Cambria Math" panose="02040503050406030204" pitchFamily="18" charset="0"/>
                            <a:ea typeface="Times New Roman" panose="02020603050405020304" pitchFamily="18" charset="0"/>
                          </a:rPr>
                          <m:t>𝒕</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𝒏</m:t>
                        </m:r>
                      </m:den>
                    </m:f>
                  </m:oMath>
                </a14:m>
                <a:r>
                  <a:rPr lang="ru-RU" sz="2400" b="0" kern="0" dirty="0">
                    <a:effectLst/>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a:t>
                </a:r>
                <a:br>
                  <a:rPr lang="ru-RU" sz="2400" kern="0" dirty="0" smtClean="0">
                    <a:latin typeface="Times New Roman" panose="02020603050405020304" pitchFamily="18" charset="0"/>
                    <a:ea typeface="Times New Roman" panose="02020603050405020304" pitchFamily="18" charset="0"/>
                  </a:rPr>
                </a:b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en-US" sz="2400" b="0" kern="0" dirty="0">
                    <a:effectLst/>
                    <a:latin typeface="Times New Roman" panose="02020603050405020304" pitchFamily="18" charset="0"/>
                    <a:ea typeface="Times New Roman" panose="02020603050405020304" pitchFamily="18" charset="0"/>
                  </a:rPr>
                  <a:t>N</a:t>
                </a:r>
                <a:r>
                  <a:rPr lang="ru-RU" sz="2400" b="0" kern="0" dirty="0">
                    <a:effectLst/>
                    <a:latin typeface="Times New Roman" panose="02020603050405020304" pitchFamily="18" charset="0"/>
                    <a:ea typeface="Times New Roman" panose="02020603050405020304" pitchFamily="18" charset="0"/>
                  </a:rPr>
                  <a:t> – количество рыбы, вылавливаемое за сутки; Т – время хода рыбы в реке; К – коэффициент перекрытия реки; </a:t>
                </a:r>
                <a:r>
                  <a:rPr lang="en-US" sz="2400" b="0" kern="0" dirty="0">
                    <a:effectLst/>
                    <a:latin typeface="Times New Roman" panose="02020603050405020304" pitchFamily="18" charset="0"/>
                    <a:ea typeface="Times New Roman" panose="02020603050405020304" pitchFamily="18" charset="0"/>
                  </a:rPr>
                  <a:t>t</a:t>
                </a:r>
                <a:r>
                  <a:rPr lang="ru-RU" sz="2400" b="0" kern="0" dirty="0">
                    <a:effectLst/>
                    <a:latin typeface="Times New Roman" panose="02020603050405020304" pitchFamily="18" charset="0"/>
                    <a:ea typeface="Times New Roman" panose="02020603050405020304" pitchFamily="18" charset="0"/>
                  </a:rPr>
                  <a:t> – время замета; </a:t>
                </a:r>
                <a:r>
                  <a:rPr lang="en-US" sz="2400" b="0" kern="0" dirty="0">
                    <a:effectLst/>
                    <a:latin typeface="Times New Roman" panose="02020603050405020304" pitchFamily="18" charset="0"/>
                    <a:ea typeface="Times New Roman" panose="02020603050405020304" pitchFamily="18" charset="0"/>
                  </a:rPr>
                  <a:t>n</a:t>
                </a:r>
                <a:r>
                  <a:rPr lang="ru-RU" sz="2400" b="0" kern="0" dirty="0">
                    <a:effectLst/>
                    <a:latin typeface="Times New Roman" panose="02020603050405020304" pitchFamily="18" charset="0"/>
                    <a:ea typeface="Times New Roman" panose="02020603050405020304" pitchFamily="18" charset="0"/>
                  </a:rPr>
                  <a:t> – количество заметов</a:t>
                </a:r>
                <a:r>
                  <a:rPr lang="ru-RU" sz="2400" kern="0" dirty="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974715"/>
              </a:xfrm>
              <a:blipFill rotWithShape="0">
                <a:blip r:embed="rId2"/>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82875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838200" y="365125"/>
                <a:ext cx="10515600" cy="5791835"/>
              </a:xfrm>
            </p:spPr>
            <p:txBody>
              <a:bodyPr>
                <a:normAutofit fontScale="90000"/>
              </a:bodyPr>
              <a:lstStyle/>
              <a:p>
                <a:pPr algn="ctr">
                  <a:lnSpc>
                    <a:spcPct val="100000"/>
                  </a:lnSpc>
                  <a:spcAft>
                    <a:spcPts val="0"/>
                  </a:spcAft>
                </a:pPr>
                <a:r>
                  <a:rPr lang="ru-RU" sz="2400" kern="0" dirty="0">
                    <a:latin typeface="Times New Roman" panose="02020603050405020304" pitchFamily="18" charset="0"/>
                    <a:ea typeface="Times New Roman" panose="02020603050405020304" pitchFamily="18" charset="0"/>
                  </a:rPr>
                  <a:t>Определение абсолютной численности стада рыбы при помощи мечения основано на допущении, что число помеченных рыб так относится к числу вторично пойманных рыб с метками, как количество добытых промыслом рыб относится ко всему количеству рыб промыслового размера в водоеме, т.е. </a:t>
                </a:r>
                <a:r>
                  <a:rPr lang="ru-RU" sz="2400" kern="0" dirty="0" smtClean="0">
                    <a:latin typeface="Times New Roman" panose="02020603050405020304" pitchFamily="18" charset="0"/>
                    <a:ea typeface="Times New Roman" panose="02020603050405020304" pitchFamily="18" charset="0"/>
                  </a:rPr>
                  <a:t>соотношение</a:t>
                </a:r>
                <a:r>
                  <a:rPr lang="ru-RU" sz="2400" kern="0" dirty="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ru-RU" sz="2400" b="1" i="1" kern="0">
                            <a:effectLst/>
                            <a:latin typeface="Cambria Math" panose="02040503050406030204" pitchFamily="18" charset="0"/>
                            <a:ea typeface="Times New Roman" panose="02020603050405020304" pitchFamily="18" charset="0"/>
                          </a:rPr>
                          <m:t>𝑵</m:t>
                        </m:r>
                      </m:num>
                      <m:den>
                        <m:r>
                          <a:rPr lang="ru-RU" sz="2400" b="1" i="1" kern="0">
                            <a:effectLst/>
                            <a:latin typeface="Cambria Math" panose="02040503050406030204" pitchFamily="18" charset="0"/>
                            <a:ea typeface="Times New Roman" panose="02020603050405020304" pitchFamily="18" charset="0"/>
                          </a:rPr>
                          <m:t>𝑪</m:t>
                        </m:r>
                      </m:den>
                    </m:f>
                  </m:oMath>
                </a14:m>
                <a:r>
                  <a:rPr lang="ru-RU" sz="2400" b="0" kern="0" dirty="0">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en-US" sz="2400" b="1" i="1" kern="0">
                            <a:effectLst/>
                            <a:latin typeface="Cambria Math" panose="02040503050406030204" pitchFamily="18" charset="0"/>
                            <a:ea typeface="Times New Roman" panose="02020603050405020304" pitchFamily="18" charset="0"/>
                          </a:rPr>
                          <m:t>𝑻</m:t>
                        </m:r>
                      </m:num>
                      <m:den>
                        <m:r>
                          <a:rPr lang="en-US" sz="2400" b="1" i="1" kern="0">
                            <a:effectLst/>
                            <a:latin typeface="Cambria Math" panose="02040503050406030204" pitchFamily="18" charset="0"/>
                            <a:ea typeface="Times New Roman" panose="02020603050405020304" pitchFamily="18" charset="0"/>
                          </a:rPr>
                          <m:t>𝑹</m:t>
                        </m:r>
                      </m:den>
                    </m:f>
                  </m:oMath>
                </a14:m>
                <a:r>
                  <a:rPr lang="ru-RU" sz="2400" b="0" kern="0" dirty="0">
                    <a:effectLst/>
                    <a:latin typeface="Times New Roman" panose="02020603050405020304" pitchFamily="18" charset="0"/>
                    <a:ea typeface="Times New Roman" panose="02020603050405020304" pitchFamily="18" charset="0"/>
                  </a:rPr>
                  <a:t> , (</a:t>
                </a:r>
                <a:r>
                  <a:rPr lang="ru-RU" sz="2400" kern="0" dirty="0">
                    <a:latin typeface="Times New Roman" panose="02020603050405020304" pitchFamily="18" charset="0"/>
                    <a:ea typeface="Times New Roman" panose="02020603050405020304" pitchFamily="18" charset="0"/>
                  </a:rPr>
                  <a:t>1)</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en-US" sz="2400" kern="0" dirty="0">
                    <a:latin typeface="Times New Roman" panose="02020603050405020304" pitchFamily="18" charset="0"/>
                    <a:ea typeface="Times New Roman" panose="02020603050405020304" pitchFamily="18" charset="0"/>
                  </a:rPr>
                  <a:t>N</a:t>
                </a:r>
                <a:r>
                  <a:rPr lang="ru-RU" sz="2400" kern="0" dirty="0">
                    <a:latin typeface="Times New Roman" panose="02020603050405020304" pitchFamily="18" charset="0"/>
                    <a:ea typeface="Times New Roman" panose="02020603050405020304" pitchFamily="18" charset="0"/>
                  </a:rPr>
                  <a:t> </a:t>
                </a:r>
                <a:r>
                  <a:rPr lang="ru-RU" sz="24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en-US" sz="2400" b="1" i="1" kern="0">
                            <a:effectLst/>
                            <a:latin typeface="Cambria Math" panose="02040503050406030204" pitchFamily="18" charset="0"/>
                            <a:ea typeface="Times New Roman" panose="02020603050405020304" pitchFamily="18" charset="0"/>
                          </a:rPr>
                          <m:t>𝑻</m:t>
                        </m:r>
                        <m:r>
                          <a:rPr lang="ru-RU" sz="2400" b="1" i="1" kern="0">
                            <a:effectLst/>
                            <a:latin typeface="Cambria Math" panose="02040503050406030204" pitchFamily="18" charset="0"/>
                            <a:ea typeface="Times New Roman" panose="02020603050405020304" pitchFamily="18" charset="0"/>
                          </a:rPr>
                          <m:t> ·</m:t>
                        </m:r>
                        <m:r>
                          <a:rPr lang="en-US" sz="2400" b="1" i="1" kern="0">
                            <a:effectLst/>
                            <a:latin typeface="Cambria Math" panose="02040503050406030204" pitchFamily="18" charset="0"/>
                            <a:ea typeface="Times New Roman" panose="02020603050405020304" pitchFamily="18" charset="0"/>
                          </a:rPr>
                          <m:t>𝑪</m:t>
                        </m:r>
                      </m:num>
                      <m:den>
                        <m:r>
                          <a:rPr lang="en-US" sz="2400" b="1" i="1" kern="0">
                            <a:effectLst/>
                            <a:latin typeface="Cambria Math" panose="02040503050406030204" pitchFamily="18" charset="0"/>
                            <a:ea typeface="Times New Roman" panose="02020603050405020304" pitchFamily="18" charset="0"/>
                          </a:rPr>
                          <m:t>𝑹</m:t>
                        </m:r>
                      </m:den>
                    </m:f>
                  </m:oMath>
                </a14:m>
                <a:r>
                  <a:rPr lang="ru-RU" sz="2400" b="0" kern="0" dirty="0">
                    <a:effectLst/>
                    <a:latin typeface="Times New Roman" panose="02020603050405020304" pitchFamily="18" charset="0"/>
                    <a:ea typeface="Times New Roman" panose="02020603050405020304" pitchFamily="18" charset="0"/>
                  </a:rPr>
                  <a:t> , (</a:t>
                </a:r>
                <a:r>
                  <a:rPr lang="ru-RU" sz="2400" kern="0" dirty="0">
                    <a:latin typeface="Times New Roman" panose="02020603050405020304" pitchFamily="18" charset="0"/>
                    <a:ea typeface="Times New Roman" panose="02020603050405020304" pitchFamily="18" charset="0"/>
                  </a:rPr>
                  <a:t>2)</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en-US" sz="2400" b="0" i="1" kern="0" dirty="0">
                    <a:effectLst/>
                    <a:latin typeface="Times New Roman" panose="02020603050405020304" pitchFamily="18" charset="0"/>
                    <a:ea typeface="Times New Roman" panose="02020603050405020304" pitchFamily="18" charset="0"/>
                  </a:rPr>
                  <a:t>N</a:t>
                </a:r>
                <a:r>
                  <a:rPr lang="ru-RU" sz="2400" b="0" kern="0" dirty="0">
                    <a:effectLst/>
                    <a:latin typeface="Times New Roman" panose="02020603050405020304" pitchFamily="18" charset="0"/>
                    <a:ea typeface="Times New Roman" panose="02020603050405020304" pitchFamily="18" charset="0"/>
                  </a:rPr>
                  <a:t> – промысловое стадо; С – величина вылова; Т – число помеченных рыб; </a:t>
                </a:r>
                <a:r>
                  <a:rPr lang="en-US" sz="2400" b="0" i="1" kern="0" dirty="0">
                    <a:effectLst/>
                    <a:latin typeface="Times New Roman" panose="02020603050405020304" pitchFamily="18" charset="0"/>
                    <a:ea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rPr>
                  <a:t> – число рыб, пойманных с метками</a:t>
                </a:r>
                <a:r>
                  <a:rPr lang="ru-RU" sz="2400" kern="0" dirty="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Уравнение </a:t>
                </a:r>
                <a:r>
                  <a:rPr lang="ru-RU" sz="2400" b="0" kern="0" dirty="0">
                    <a:effectLst/>
                    <a:latin typeface="Times New Roman" panose="02020603050405020304" pitchFamily="18" charset="0"/>
                    <a:ea typeface="Times New Roman" panose="02020603050405020304" pitchFamily="18" charset="0"/>
                  </a:rPr>
                  <a:t>2, предложенное З. </a:t>
                </a:r>
                <a:r>
                  <a:rPr lang="ru-RU" sz="2400" b="0" kern="0" dirty="0" err="1">
                    <a:effectLst/>
                    <a:latin typeface="Times New Roman" panose="02020603050405020304" pitchFamily="18" charset="0"/>
                    <a:ea typeface="Times New Roman" panose="02020603050405020304" pitchFamily="18" charset="0"/>
                  </a:rPr>
                  <a:t>Шнейбел</a:t>
                </a:r>
                <a:r>
                  <a:rPr lang="ru-RU" sz="2400" b="0" kern="0" dirty="0">
                    <a:effectLst/>
                    <a:latin typeface="Times New Roman" panose="02020603050405020304" pitchFamily="18" charset="0"/>
                    <a:ea typeface="Times New Roman" panose="02020603050405020304" pitchFamily="18" charset="0"/>
                  </a:rPr>
                  <a:t>. в котором просуммированы данные по мечению и вторичному вылову меченых рыб за определенный </a:t>
                </a:r>
                <a:r>
                  <a:rPr lang="ru-RU" sz="2400" kern="0" dirty="0">
                    <a:latin typeface="Times New Roman" panose="02020603050405020304" pitchFamily="18" charset="0"/>
                    <a:ea typeface="Times New Roman" panose="02020603050405020304" pitchFamily="18" charset="0"/>
                  </a:rPr>
                  <a:t>период:</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en-US" sz="2400" kern="0" dirty="0">
                    <a:latin typeface="Times New Roman" panose="02020603050405020304" pitchFamily="18" charset="0"/>
                    <a:ea typeface="Times New Roman" panose="02020603050405020304" pitchFamily="18" charset="0"/>
                  </a:rPr>
                  <a:t>N</a:t>
                </a:r>
                <a:r>
                  <a:rPr lang="ru-RU" sz="2400" kern="0" dirty="0">
                    <a:latin typeface="Times New Roman" panose="02020603050405020304" pitchFamily="18" charset="0"/>
                    <a:ea typeface="Times New Roman" panose="02020603050405020304" pitchFamily="18" charset="0"/>
                  </a:rPr>
                  <a:t> </a:t>
                </a:r>
                <a:r>
                  <a:rPr lang="ru-RU" sz="24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nary>
                          <m:naryPr>
                            <m:chr m:val="∑"/>
                            <m:limLoc m:val="undOvr"/>
                            <m:ctrlPr>
                              <a:rPr lang="ru-RU" sz="2400" b="0" i="1" kern="0">
                                <a:effectLst/>
                                <a:latin typeface="Cambria Math" panose="02040503050406030204" pitchFamily="18" charset="0"/>
                                <a:ea typeface="Times New Roman" panose="02020603050405020304" pitchFamily="18" charset="0"/>
                              </a:rPr>
                            </m:ctrlPr>
                          </m:naryPr>
                          <m:sub>
                            <m:r>
                              <a:rPr lang="en-US" sz="2400" b="1" i="1" kern="0">
                                <a:effectLst/>
                                <a:latin typeface="Cambria Math" panose="02040503050406030204" pitchFamily="18" charset="0"/>
                                <a:ea typeface="Times New Roman" panose="02020603050405020304" pitchFamily="18" charset="0"/>
                              </a:rPr>
                              <m:t>𝒕</m:t>
                            </m:r>
                            <m:r>
                              <a:rPr lang="ru-RU" sz="2400" b="1" i="1" kern="0">
                                <a:effectLst/>
                                <a:latin typeface="Cambria Math" panose="02040503050406030204" pitchFamily="18" charset="0"/>
                                <a:ea typeface="Times New Roman" panose="02020603050405020304" pitchFamily="18" charset="0"/>
                              </a:rPr>
                              <m:t>=</m:t>
                            </m:r>
                            <m:r>
                              <a:rPr lang="ru-RU" sz="2400" b="1" i="1" kern="0">
                                <a:effectLst/>
                                <a:latin typeface="Cambria Math" panose="02040503050406030204" pitchFamily="18" charset="0"/>
                                <a:ea typeface="Times New Roman" panose="02020603050405020304" pitchFamily="18" charset="0"/>
                              </a:rPr>
                              <m:t>𝟏</m:t>
                            </m:r>
                          </m:sub>
                          <m:sup>
                            <m:r>
                              <a:rPr lang="en-US" sz="2400" b="1" i="1" kern="0">
                                <a:effectLst/>
                                <a:latin typeface="Cambria Math" panose="02040503050406030204" pitchFamily="18" charset="0"/>
                                <a:ea typeface="Times New Roman" panose="02020603050405020304" pitchFamily="18" charset="0"/>
                              </a:rPr>
                              <m:t>𝑻</m:t>
                            </m:r>
                          </m:sup>
                          <m:e>
                            <m:r>
                              <a:rPr lang="en-US" sz="2400" b="1" i="1" kern="0">
                                <a:effectLst/>
                                <a:latin typeface="Cambria Math" panose="02040503050406030204" pitchFamily="18" charset="0"/>
                                <a:ea typeface="Times New Roman" panose="02020603050405020304" pitchFamily="18" charset="0"/>
                              </a:rPr>
                              <m:t>𝑪</m:t>
                            </m:r>
                          </m:e>
                        </m:nary>
                        <m:r>
                          <a:rPr lang="ru-RU" sz="2400" b="1" i="1" kern="0">
                            <a:effectLst/>
                            <a:latin typeface="Cambria Math" panose="02040503050406030204" pitchFamily="18" charset="0"/>
                            <a:ea typeface="Times New Roman" panose="02020603050405020304" pitchFamily="18" charset="0"/>
                          </a:rPr>
                          <m:t>·</m:t>
                        </m:r>
                        <m:r>
                          <a:rPr lang="en-US" sz="2400" b="1" i="1" kern="0">
                            <a:effectLst/>
                            <a:latin typeface="Cambria Math" panose="02040503050406030204" pitchFamily="18" charset="0"/>
                            <a:ea typeface="Times New Roman" panose="02020603050405020304" pitchFamily="18" charset="0"/>
                          </a:rPr>
                          <m:t>𝑻</m:t>
                        </m:r>
                      </m:num>
                      <m:den>
                        <m:nary>
                          <m:naryPr>
                            <m:chr m:val="∑"/>
                            <m:limLoc m:val="undOvr"/>
                            <m:subHide m:val="on"/>
                            <m:supHide m:val="on"/>
                            <m:ctrlPr>
                              <a:rPr lang="ru-RU" sz="2400" b="0" i="1" kern="0">
                                <a:effectLst/>
                                <a:latin typeface="Cambria Math" panose="02040503050406030204" pitchFamily="18" charset="0"/>
                                <a:ea typeface="Times New Roman" panose="02020603050405020304" pitchFamily="18" charset="0"/>
                              </a:rPr>
                            </m:ctrlPr>
                          </m:naryPr>
                          <m:sub/>
                          <m:sup/>
                          <m:e>
                            <m:r>
                              <a:rPr lang="en-US" sz="2400" b="1" i="1" kern="0">
                                <a:effectLst/>
                                <a:latin typeface="Cambria Math" panose="02040503050406030204" pitchFamily="18" charset="0"/>
                                <a:ea typeface="Times New Roman" panose="02020603050405020304" pitchFamily="18" charset="0"/>
                              </a:rPr>
                              <m:t>𝑹</m:t>
                            </m:r>
                          </m:e>
                        </m:nary>
                      </m:den>
                    </m:f>
                  </m:oMath>
                </a14:m>
                <a:r>
                  <a:rPr lang="ru-RU" sz="2400" b="0" kern="0" dirty="0">
                    <a:effectLst/>
                    <a:latin typeface="Times New Roman" panose="02020603050405020304" pitchFamily="18" charset="0"/>
                    <a:ea typeface="Times New Roman" panose="02020603050405020304" pitchFamily="18" charset="0"/>
                  </a:rPr>
                  <a:t> </a:t>
                </a:r>
                <a:r>
                  <a:rPr lang="ru-RU" sz="2400" kern="0" dirty="0">
                    <a:latin typeface="Times New Roman" panose="02020603050405020304" pitchFamily="18" charset="0"/>
                    <a:ea typeface="Times New Roman" panose="02020603050405020304" pitchFamily="18" charset="0"/>
                  </a:rPr>
                  <a:t>,</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где </a:t>
                </a:r>
                <a:r>
                  <a:rPr lang="ru-RU" sz="2400" b="0" kern="0" dirty="0">
                    <a:effectLst/>
                    <a:latin typeface="Times New Roman" panose="02020603050405020304" pitchFamily="18" charset="0"/>
                    <a:ea typeface="Times New Roman" panose="02020603050405020304" pitchFamily="18" charset="0"/>
                  </a:rPr>
                  <a:t>С – величина улова; Т – число помеченных рыб; </a:t>
                </a:r>
                <a:r>
                  <a:rPr lang="en-US" sz="2400" b="0" i="1" kern="0" dirty="0">
                    <a:effectLst/>
                    <a:latin typeface="Times New Roman" panose="02020603050405020304" pitchFamily="18" charset="0"/>
                    <a:ea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rPr>
                  <a:t> – число рыб, пойманных вторично</a:t>
                </a:r>
                <a:r>
                  <a:rPr lang="ru-RU" sz="2400" kern="0" dirty="0">
                    <a:latin typeface="Times New Roman" panose="02020603050405020304" pitchFamily="18" charset="0"/>
                    <a:ea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791835"/>
              </a:xfrm>
              <a:blipFill rotWithShape="0">
                <a:blip r:embed="rId2"/>
                <a:stretch>
                  <a:fillRect l="-232" r="-754"/>
                </a:stretch>
              </a:blipFill>
            </p:spPr>
            <p:txBody>
              <a:bodyPr/>
              <a:lstStyle/>
              <a:p>
                <a:r>
                  <a:rPr lang="ru-RU">
                    <a:noFill/>
                  </a:rPr>
                  <a:t> </a:t>
                </a:r>
              </a:p>
            </p:txBody>
          </p:sp>
        </mc:Fallback>
      </mc:AlternateContent>
    </p:spTree>
    <p:extLst>
      <p:ext uri="{BB962C8B-B14F-4D97-AF65-F5344CB8AC3E}">
        <p14:creationId xmlns:p14="http://schemas.microsoft.com/office/powerpoint/2010/main" val="140556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Заголовок 1"/>
              <p:cNvSpPr>
                <a:spLocks noGrp="1"/>
              </p:cNvSpPr>
              <p:nvPr>
                <p:ph type="title"/>
              </p:nvPr>
            </p:nvSpPr>
            <p:spPr>
              <a:xfrm>
                <a:off x="838200" y="365125"/>
                <a:ext cx="10515600" cy="5755259"/>
              </a:xfrm>
            </p:spPr>
            <p:txBody>
              <a:bodyPr anchor="t">
                <a:normAutofit/>
              </a:bodyPr>
              <a:lstStyle/>
              <a:p>
                <a:pPr indent="396240" algn="ctr">
                  <a:lnSpc>
                    <a:spcPct val="100000"/>
                  </a:lnSpc>
                  <a:spcAft>
                    <a:spcPts val="0"/>
                  </a:spcAft>
                </a:pP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В некоторых случаях численность рыб в скоплениях можно определить по интенсивности </a:t>
                </a:r>
                <a:r>
                  <a:rPr lang="ru-RU" sz="2400" kern="0" dirty="0" err="1">
                    <a:latin typeface="Times New Roman" panose="02020603050405020304" pitchFamily="18" charset="0"/>
                    <a:ea typeface="Times New Roman" panose="02020603050405020304" pitchFamily="18" charset="0"/>
                    <a:cs typeface="Times New Roman" panose="02020603050405020304" pitchFamily="18" charset="0"/>
                  </a:rPr>
                  <a:t>выедания</a:t>
                </a: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 кормов. Если известен рацион одной рыбы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и всего скопления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то численность рыб в нем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рассчитывают по формуле</a:t>
                </a: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br>
                <a:r>
                  <a:rPr lang="en-US" sz="2400" i="1" kern="0" dirty="0">
                    <a:latin typeface="Times New Roman" panose="02020603050405020304" pitchFamily="18" charset="0"/>
                    <a:ea typeface="Times New Roman" panose="02020603050405020304" pitchFamily="18" charset="0"/>
                    <a:cs typeface="Times New Roman" panose="02020603050405020304" pitchFamily="18" charset="0"/>
                  </a:rPr>
                  <a:t>N</a:t>
                </a:r>
                <a:r>
                  <a:rPr lang="ru-RU"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ru-RU" sz="2400" b="0" i="1" kern="0">
                            <a:effectLst/>
                            <a:latin typeface="Cambria Math" panose="02040503050406030204" pitchFamily="18" charset="0"/>
                            <a:ea typeface="Times New Roman" panose="02020603050405020304" pitchFamily="18" charset="0"/>
                          </a:rPr>
                        </m:ctrlPr>
                      </m:fPr>
                      <m:num>
                        <m:r>
                          <a:rPr lang="en-US" sz="2400" b="1" i="1" kern="0">
                            <a:effectLst/>
                            <a:latin typeface="Cambria Math" panose="02040503050406030204" pitchFamily="18" charset="0"/>
                            <a:ea typeface="Times New Roman" panose="02020603050405020304" pitchFamily="18" charset="0"/>
                          </a:rPr>
                          <m:t>𝑹</m:t>
                        </m:r>
                      </m:num>
                      <m:den>
                        <m:r>
                          <a:rPr lang="en-US" sz="2400" b="1" i="1" kern="0">
                            <a:effectLst/>
                            <a:latin typeface="Cambria Math" panose="02040503050406030204" pitchFamily="18" charset="0"/>
                            <a:ea typeface="Times New Roman" panose="02020603050405020304" pitchFamily="18" charset="0"/>
                          </a:rPr>
                          <m:t>𝒓</m:t>
                        </m:r>
                      </m:den>
                    </m:f>
                  </m:oMath>
                </a14:m>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a:t>
                </a:r>
                <a: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где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 число кормящихся рыб;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 общее количество корма, потребляемое стадом в единицу времени (рацион всего стада); </a:t>
                </a:r>
                <a:r>
                  <a:rPr lang="en-US" sz="2400" b="0"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ru-RU" sz="2400" b="0" kern="0" dirty="0">
                    <a:effectLst/>
                    <a:latin typeface="Times New Roman" panose="02020603050405020304" pitchFamily="18" charset="0"/>
                    <a:ea typeface="Times New Roman" panose="02020603050405020304" pitchFamily="18" charset="0"/>
                    <a:cs typeface="Times New Roman" panose="02020603050405020304" pitchFamily="18" charset="0"/>
                  </a:rPr>
                  <a:t> – рацион одной рыбы</a:t>
                </a:r>
                <a:r>
                  <a:rPr lang="ru-RU" sz="2400" kern="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mc:Choice>
        <mc:Fallback>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755259"/>
              </a:xfrm>
              <a:blipFill rotWithShape="0">
                <a:blip r:embed="rId2"/>
                <a:stretch>
                  <a:fillRect l="-290" t="-847" r="-986"/>
                </a:stretch>
              </a:blipFill>
            </p:spPr>
            <p:txBody>
              <a:bodyPr/>
              <a:lstStyle/>
              <a:p>
                <a:r>
                  <a:rPr lang="ru-RU">
                    <a:noFill/>
                  </a:rPr>
                  <a:t> </a:t>
                </a:r>
              </a:p>
            </p:txBody>
          </p:sp>
        </mc:Fallback>
      </mc:AlternateContent>
      <p:pic>
        <p:nvPicPr>
          <p:cNvPr id="3" name="Рисунок 2"/>
          <p:cNvPicPr>
            <a:picLocks noChangeAspect="1"/>
          </p:cNvPicPr>
          <p:nvPr/>
        </p:nvPicPr>
        <p:blipFill>
          <a:blip r:embed="rId3"/>
          <a:stretch>
            <a:fillRect/>
          </a:stretch>
        </p:blipFill>
        <p:spPr>
          <a:xfrm>
            <a:off x="3462528" y="2907691"/>
            <a:ext cx="4678680" cy="3212693"/>
          </a:xfrm>
          <a:prstGeom prst="rect">
            <a:avLst/>
          </a:prstGeom>
        </p:spPr>
      </p:pic>
    </p:spTree>
    <p:extLst>
      <p:ext uri="{BB962C8B-B14F-4D97-AF65-F5344CB8AC3E}">
        <p14:creationId xmlns:p14="http://schemas.microsoft.com/office/powerpoint/2010/main" val="41931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52795"/>
          </a:xfrm>
        </p:spPr>
        <p:txBody>
          <a:bodyPr anchor="t">
            <a:normAutofit/>
          </a:bodyPr>
          <a:lstStyle/>
          <a:p>
            <a:pPr indent="396240" algn="ctr">
              <a:lnSpc>
                <a:spcPct val="100000"/>
              </a:lnSpc>
              <a:spcAft>
                <a:spcPts val="0"/>
              </a:spcAft>
            </a:pPr>
            <a:r>
              <a:rPr lang="ru-RU" sz="2400" b="1" kern="0" dirty="0">
                <a:latin typeface="Times New Roman" panose="02020603050405020304" pitchFamily="18" charset="0"/>
                <a:ea typeface="Times New Roman" panose="02020603050405020304" pitchFamily="18" charset="0"/>
              </a:rPr>
              <a:t>Относительные методы оценки численности стада рыб</a:t>
            </a:r>
            <a:br>
              <a:rPr lang="ru-RU" sz="2400" b="1" kern="0" dirty="0">
                <a:latin typeface="Times New Roman" panose="02020603050405020304" pitchFamily="18" charset="0"/>
                <a:ea typeface="Times New Roman" panose="02020603050405020304" pitchFamily="18" charset="0"/>
              </a:rPr>
            </a:br>
            <a:r>
              <a:rPr lang="ru-RU" sz="2400" i="1" kern="0" dirty="0">
                <a:latin typeface="Times New Roman" panose="02020603050405020304" pitchFamily="18" charset="0"/>
                <a:ea typeface="Times New Roman" panose="02020603050405020304" pitchFamily="18" charset="0"/>
              </a:rPr>
              <a:t>Учет на основе анализа общих уловов и уловов на рыболовное усилие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После того как промысел достигнет определенной интенсивности, колебания уловов обычно отражают изменения численности промыслового стада рыбы. </a:t>
            </a:r>
            <a:r>
              <a:rPr lang="ru-RU" sz="2400" b="1" kern="0" dirty="0">
                <a:latin typeface="Times New Roman" panose="02020603050405020304" pitchFamily="18" charset="0"/>
                <a:ea typeface="Times New Roman" panose="02020603050405020304" pitchFamily="18" charset="0"/>
              </a:rPr>
              <a:t/>
            </a:r>
            <a:br>
              <a:rPr lang="ru-RU" sz="2400" b="1" kern="0" dirty="0">
                <a:latin typeface="Times New Roman" panose="02020603050405020304" pitchFamily="18" charset="0"/>
                <a:ea typeface="Times New Roman" panose="02020603050405020304" pitchFamily="18" charset="0"/>
              </a:rPr>
            </a:br>
            <a:r>
              <a:rPr lang="ru-RU" sz="2400" dirty="0">
                <a:latin typeface="Times New Roman" panose="02020603050405020304" pitchFamily="18" charset="0"/>
                <a:ea typeface="Calibri" panose="020F0502020204030204" pitchFamily="34" charset="0"/>
              </a:rPr>
              <a:t>Следовательно, при более или менее стабильной интенсивности рыболовства по колебаниям уловов можно судить о колебаниях численности стада рыбы. </a:t>
            </a: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359547" y="2804160"/>
            <a:ext cx="4568301" cy="2950464"/>
          </a:xfrm>
          <a:prstGeom prst="rect">
            <a:avLst/>
          </a:prstGeom>
        </p:spPr>
      </p:pic>
    </p:spTree>
    <p:extLst>
      <p:ext uri="{BB962C8B-B14F-4D97-AF65-F5344CB8AC3E}">
        <p14:creationId xmlns:p14="http://schemas.microsoft.com/office/powerpoint/2010/main" val="423310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838200" y="365125"/>
                <a:ext cx="10515600" cy="5730875"/>
              </a:xfrm>
            </p:spPr>
            <p:txBody>
              <a:bodyPr>
                <a:normAutofit fontScale="90000"/>
              </a:bodyPr>
              <a:lstStyle/>
              <a:p>
                <a:pPr algn="ctr">
                  <a:lnSpc>
                    <a:spcPct val="100000"/>
                  </a:lnSpc>
                  <a:spcAft>
                    <a:spcPts val="0"/>
                  </a:spcAft>
                </a:pPr>
                <a:r>
                  <a:rPr lang="ru-RU" sz="2200" kern="0" dirty="0">
                    <a:latin typeface="Times New Roman" panose="02020603050405020304" pitchFamily="18" charset="0"/>
                    <a:ea typeface="Times New Roman" panose="02020603050405020304" pitchFamily="18" charset="0"/>
                  </a:rPr>
                  <a:t>Оценка запасов по уловам тралов:</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en-US" sz="2200" kern="0" dirty="0">
                    <a:latin typeface="Times New Roman" panose="02020603050405020304" pitchFamily="18" charset="0"/>
                    <a:ea typeface="Times New Roman" panose="02020603050405020304" pitchFamily="18" charset="0"/>
                  </a:rPr>
                  <a:t>N </a:t>
                </a:r>
                <a:r>
                  <a:rPr lang="en-US" sz="22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200" b="0" i="1" kern="0">
                            <a:effectLst/>
                            <a:latin typeface="Cambria Math" panose="02040503050406030204" pitchFamily="18" charset="0"/>
                            <a:ea typeface="Times New Roman" panose="02020603050405020304" pitchFamily="18" charset="0"/>
                          </a:rPr>
                        </m:ctrlPr>
                      </m:fPr>
                      <m:num>
                        <m:r>
                          <a:rPr lang="en-US" sz="2200" b="1" i="1" kern="0">
                            <a:effectLst/>
                            <a:latin typeface="Cambria Math" panose="02040503050406030204" pitchFamily="18" charset="0"/>
                            <a:ea typeface="Times New Roman" panose="02020603050405020304" pitchFamily="18" charset="0"/>
                          </a:rPr>
                          <m:t>𝑺</m:t>
                        </m:r>
                        <m:r>
                          <a:rPr lang="en-US" sz="2200" b="1" i="1" kern="0">
                            <a:effectLst/>
                            <a:latin typeface="Cambria Math" panose="02040503050406030204" pitchFamily="18" charset="0"/>
                            <a:ea typeface="Times New Roman" panose="02020603050405020304" pitchFamily="18" charset="0"/>
                          </a:rPr>
                          <m:t> ·</m:t>
                        </m:r>
                        <m:r>
                          <a:rPr lang="en-US" sz="2200" b="1" i="1" kern="0">
                            <a:effectLst/>
                            <a:latin typeface="Cambria Math" panose="02040503050406030204" pitchFamily="18" charset="0"/>
                            <a:ea typeface="Times New Roman" panose="02020603050405020304" pitchFamily="18" charset="0"/>
                          </a:rPr>
                          <m:t>𝒚</m:t>
                        </m:r>
                        <m:r>
                          <a:rPr lang="en-US" sz="2200" b="1" i="1" kern="0">
                            <a:effectLst/>
                            <a:latin typeface="Cambria Math" panose="02040503050406030204" pitchFamily="18" charset="0"/>
                            <a:ea typeface="Times New Roman" panose="02020603050405020304" pitchFamily="18" charset="0"/>
                          </a:rPr>
                          <m:t> · </m:t>
                        </m:r>
                        <m:sSup>
                          <m:sSupPr>
                            <m:ctrlPr>
                              <a:rPr lang="ru-RU" sz="2200" b="0" i="1" kern="0">
                                <a:effectLst/>
                                <a:latin typeface="Cambria Math" panose="02040503050406030204" pitchFamily="18" charset="0"/>
                                <a:ea typeface="Times New Roman" panose="02020603050405020304" pitchFamily="18" charset="0"/>
                              </a:rPr>
                            </m:ctrlPr>
                          </m:sSupPr>
                          <m:e>
                            <m:r>
                              <a:rPr lang="en-US" sz="2200" b="1" i="1" kern="0">
                                <a:effectLst/>
                                <a:latin typeface="Cambria Math" panose="02040503050406030204" pitchFamily="18" charset="0"/>
                                <a:ea typeface="Times New Roman" panose="02020603050405020304" pitchFamily="18" charset="0"/>
                              </a:rPr>
                              <m:t>𝟏𝟎</m:t>
                            </m:r>
                          </m:e>
                          <m:sup>
                            <m:r>
                              <a:rPr lang="en-US" sz="2200" b="1" i="1" kern="0">
                                <a:effectLst/>
                                <a:latin typeface="Cambria Math" panose="02040503050406030204" pitchFamily="18" charset="0"/>
                                <a:ea typeface="Times New Roman" panose="02020603050405020304" pitchFamily="18" charset="0"/>
                              </a:rPr>
                              <m:t>𝟒</m:t>
                            </m:r>
                          </m:sup>
                        </m:sSup>
                      </m:num>
                      <m:den>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𝒍</m:t>
                            </m:r>
                          </m:e>
                          <m:sub>
                            <m:r>
                              <a:rPr lang="en-US" sz="2200" b="1" i="1" kern="0">
                                <a:effectLst/>
                                <a:latin typeface="Cambria Math" panose="02040503050406030204" pitchFamily="18" charset="0"/>
                                <a:ea typeface="Times New Roman" panose="02020603050405020304" pitchFamily="18" charset="0"/>
                              </a:rPr>
                              <m:t>𝒈</m:t>
                            </m:r>
                          </m:sub>
                        </m:sSub>
                        <m:r>
                          <a:rPr lang="en-US" sz="2200" b="1" i="1" kern="0">
                            <a:effectLst/>
                            <a:latin typeface="Cambria Math" panose="02040503050406030204" pitchFamily="18" charset="0"/>
                            <a:ea typeface="Times New Roman" panose="02020603050405020304" pitchFamily="18" charset="0"/>
                          </a:rPr>
                          <m:t>· </m:t>
                        </m:r>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𝑽</m:t>
                            </m:r>
                          </m:e>
                          <m:sub>
                            <m:r>
                              <a:rPr lang="en-US" sz="2200" b="1" i="1" kern="0">
                                <a:effectLst/>
                                <a:latin typeface="Cambria Math" panose="02040503050406030204" pitchFamily="18" charset="0"/>
                                <a:ea typeface="Times New Roman" panose="02020603050405020304" pitchFamily="18" charset="0"/>
                              </a:rPr>
                              <m:t>𝒕</m:t>
                            </m:r>
                          </m:sub>
                        </m:sSub>
                        <m:r>
                          <a:rPr lang="en-US" sz="2200" b="1" i="1" kern="0">
                            <a:effectLst/>
                            <a:latin typeface="Cambria Math" panose="02040503050406030204" pitchFamily="18" charset="0"/>
                            <a:ea typeface="Times New Roman" panose="02020603050405020304" pitchFamily="18" charset="0"/>
                          </a:rPr>
                          <m:t> · </m:t>
                        </m:r>
                        <m:r>
                          <a:rPr lang="en-US" sz="2200" b="1" i="1" kern="0">
                            <a:effectLst/>
                            <a:latin typeface="Cambria Math" panose="02040503050406030204" pitchFamily="18" charset="0"/>
                            <a:ea typeface="Times New Roman" panose="02020603050405020304" pitchFamily="18" charset="0"/>
                          </a:rPr>
                          <m:t>𝒕</m:t>
                        </m:r>
                        <m:r>
                          <a:rPr lang="en-US" sz="2200" b="1" i="1" kern="0">
                            <a:effectLst/>
                            <a:latin typeface="Cambria Math" panose="02040503050406030204" pitchFamily="18" charset="0"/>
                            <a:ea typeface="Times New Roman" panose="02020603050405020304" pitchFamily="18" charset="0"/>
                          </a:rPr>
                          <m:t> ·</m:t>
                        </m:r>
                        <m:r>
                          <a:rPr lang="en-US" sz="2200" b="1" i="1" kern="0">
                            <a:effectLst/>
                            <a:latin typeface="Cambria Math" panose="02040503050406030204" pitchFamily="18" charset="0"/>
                            <a:ea typeface="Times New Roman" panose="02020603050405020304" pitchFamily="18" charset="0"/>
                          </a:rPr>
                          <m:t>𝒏</m:t>
                        </m:r>
                        <m:r>
                          <a:rPr lang="en-US" sz="2200" b="1" i="1" kern="0">
                            <a:effectLst/>
                            <a:latin typeface="Cambria Math" panose="02040503050406030204" pitchFamily="18" charset="0"/>
                            <a:ea typeface="Times New Roman" panose="02020603050405020304" pitchFamily="18" charset="0"/>
                          </a:rPr>
                          <m:t> ·</m:t>
                        </m:r>
                        <m:r>
                          <a:rPr lang="en-US" sz="2200" b="1" i="1" kern="0">
                            <a:effectLst/>
                            <a:latin typeface="Cambria Math" panose="02040503050406030204" pitchFamily="18" charset="0"/>
                            <a:ea typeface="Times New Roman" panose="02020603050405020304" pitchFamily="18" charset="0"/>
                          </a:rPr>
                          <m:t>𝑲</m:t>
                        </m:r>
                        <m:r>
                          <a:rPr lang="en-US" sz="2200" b="1" i="1" kern="0">
                            <a:effectLst/>
                            <a:latin typeface="Cambria Math" panose="02040503050406030204" pitchFamily="18" charset="0"/>
                            <a:ea typeface="Times New Roman" panose="02020603050405020304" pitchFamily="18" charset="0"/>
                          </a:rPr>
                          <m:t> </m:t>
                        </m:r>
                      </m:den>
                    </m:f>
                  </m:oMath>
                </a14:m>
                <a:r>
                  <a:rPr lang="en-US" sz="2200" b="0" kern="0" dirty="0">
                    <a:effectLst/>
                    <a:latin typeface="Times New Roman" panose="02020603050405020304" pitchFamily="18" charset="0"/>
                    <a:ea typeface="Times New Roman" panose="02020603050405020304" pitchFamily="18" charset="0"/>
                  </a:rPr>
                  <a:t> </a:t>
                </a:r>
                <a:r>
                  <a:rPr lang="en-US" sz="2200" kern="0" dirty="0">
                    <a:latin typeface="Times New Roman" panose="02020603050405020304" pitchFamily="18" charset="0"/>
                    <a:ea typeface="Times New Roman" panose="02020603050405020304" pitchFamily="18" charset="0"/>
                  </a:rPr>
                  <a:t>,</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ru-RU" sz="2200" kern="0" dirty="0">
                    <a:latin typeface="Times New Roman" panose="02020603050405020304" pitchFamily="18" charset="0"/>
                    <a:ea typeface="Times New Roman" panose="02020603050405020304" pitchFamily="18" charset="0"/>
                  </a:rPr>
                  <a:t>где </a:t>
                </a:r>
                <a:r>
                  <a:rPr lang="en-US" sz="2200" b="0" i="1" kern="0" dirty="0">
                    <a:effectLst/>
                    <a:latin typeface="Times New Roman" panose="02020603050405020304" pitchFamily="18" charset="0"/>
                    <a:ea typeface="Times New Roman" panose="02020603050405020304" pitchFamily="18" charset="0"/>
                  </a:rPr>
                  <a:t>S</a:t>
                </a:r>
                <a:r>
                  <a:rPr lang="ru-RU" sz="2200" b="0" kern="0" dirty="0">
                    <a:effectLst/>
                    <a:latin typeface="Times New Roman" panose="02020603050405020304" pitchFamily="18" charset="0"/>
                    <a:ea typeface="Times New Roman" panose="02020603050405020304" pitchFamily="18" charset="0"/>
                  </a:rPr>
                  <a:t> – площадь водоема, га </a:t>
                </a:r>
                <a:r>
                  <a:rPr lang="en-US" sz="2200" b="0" i="1" kern="0" dirty="0">
                    <a:effectLst/>
                    <a:latin typeface="Times New Roman" panose="02020603050405020304" pitchFamily="18" charset="0"/>
                    <a:ea typeface="Times New Roman" panose="02020603050405020304" pitchFamily="18" charset="0"/>
                  </a:rPr>
                  <a:t>y</a:t>
                </a:r>
                <a:r>
                  <a:rPr lang="ru-RU" sz="2200" b="0" kern="0" dirty="0">
                    <a:effectLst/>
                    <a:latin typeface="Times New Roman" panose="02020603050405020304" pitchFamily="18" charset="0"/>
                    <a:ea typeface="Times New Roman" panose="02020603050405020304" pitchFamily="18" charset="0"/>
                  </a:rPr>
                  <a:t> – улов за траление, шт. </a:t>
                </a:r>
                <a:r>
                  <a:rPr lang="en-US" sz="2200" b="0" i="1" kern="0" dirty="0" err="1">
                    <a:effectLst/>
                    <a:latin typeface="Times New Roman" panose="02020603050405020304" pitchFamily="18" charset="0"/>
                    <a:ea typeface="Times New Roman" panose="02020603050405020304" pitchFamily="18" charset="0"/>
                  </a:rPr>
                  <a:t>l</a:t>
                </a:r>
                <a:r>
                  <a:rPr lang="en-US" sz="2200" b="0" i="1" kern="0" baseline="-25000" dirty="0" err="1">
                    <a:effectLst/>
                    <a:latin typeface="Times New Roman" panose="02020603050405020304" pitchFamily="18" charset="0"/>
                    <a:ea typeface="Times New Roman" panose="02020603050405020304" pitchFamily="18" charset="0"/>
                  </a:rPr>
                  <a:t>g</a:t>
                </a:r>
                <a:r>
                  <a:rPr lang="ru-RU" sz="2200" b="0" kern="0" baseline="-25000" dirty="0">
                    <a:effectLst/>
                    <a:latin typeface="Times New Roman" panose="02020603050405020304" pitchFamily="18" charset="0"/>
                    <a:ea typeface="Times New Roman" panose="02020603050405020304" pitchFamily="18" charset="0"/>
                  </a:rPr>
                  <a:t> – </a:t>
                </a:r>
                <a:r>
                  <a:rPr lang="ru-RU" sz="2200" b="0" kern="0" dirty="0">
                    <a:effectLst/>
                    <a:latin typeface="Times New Roman" panose="02020603050405020304" pitchFamily="18" charset="0"/>
                    <a:ea typeface="Times New Roman" panose="02020603050405020304" pitchFamily="18" charset="0"/>
                  </a:rPr>
                  <a:t>расстояние между траловыми досками в работе, м</a:t>
                </a:r>
                <a:r>
                  <a:rPr lang="ru-RU" sz="2200" b="0" kern="0" baseline="-25000" dirty="0">
                    <a:effectLst/>
                    <a:latin typeface="Times New Roman" panose="02020603050405020304" pitchFamily="18" charset="0"/>
                    <a:ea typeface="Times New Roman" panose="02020603050405020304" pitchFamily="18" charset="0"/>
                  </a:rPr>
                  <a:t> </a:t>
                </a:r>
                <a:r>
                  <a:rPr lang="en-US" sz="2200" b="0" i="1" kern="0" dirty="0" err="1">
                    <a:effectLst/>
                    <a:latin typeface="Times New Roman" panose="02020603050405020304" pitchFamily="18" charset="0"/>
                    <a:ea typeface="Times New Roman" panose="02020603050405020304" pitchFamily="18" charset="0"/>
                  </a:rPr>
                  <a:t>V</a:t>
                </a:r>
                <a:r>
                  <a:rPr lang="en-US" sz="2200" b="0" i="1" kern="0" baseline="-25000" dirty="0" err="1">
                    <a:effectLst/>
                    <a:latin typeface="Times New Roman" panose="02020603050405020304" pitchFamily="18" charset="0"/>
                    <a:ea typeface="Times New Roman" panose="02020603050405020304" pitchFamily="18" charset="0"/>
                  </a:rPr>
                  <a:t>t</a:t>
                </a:r>
                <a:r>
                  <a:rPr lang="ru-RU" sz="2200" b="0" kern="0" baseline="-25000" dirty="0">
                    <a:effectLst/>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скорость траления, м/час </a:t>
                </a:r>
                <a:r>
                  <a:rPr lang="en-US" sz="2200" b="0" i="1" kern="0" dirty="0">
                    <a:effectLst/>
                    <a:latin typeface="Times New Roman" panose="02020603050405020304" pitchFamily="18" charset="0"/>
                    <a:ea typeface="Times New Roman" panose="02020603050405020304" pitchFamily="18" charset="0"/>
                  </a:rPr>
                  <a:t>t</a:t>
                </a:r>
                <a:r>
                  <a:rPr lang="en-US" sz="2200" b="0" kern="0" dirty="0">
                    <a:effectLst/>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продолжительность 1 траления, час; </a:t>
                </a:r>
                <a:r>
                  <a:rPr lang="en-US" sz="2200" b="0" i="1" kern="0" dirty="0">
                    <a:effectLst/>
                    <a:latin typeface="Times New Roman" panose="02020603050405020304" pitchFamily="18" charset="0"/>
                    <a:ea typeface="Times New Roman" panose="02020603050405020304" pitchFamily="18" charset="0"/>
                  </a:rPr>
                  <a:t>n</a:t>
                </a:r>
                <a:r>
                  <a:rPr lang="ru-RU" sz="2200" b="0" kern="0" dirty="0">
                    <a:effectLst/>
                    <a:latin typeface="Times New Roman" panose="02020603050405020304" pitchFamily="18" charset="0"/>
                    <a:ea typeface="Times New Roman" panose="02020603050405020304" pitchFamily="18" charset="0"/>
                  </a:rPr>
                  <a:t> – число тралений за съемку; </a:t>
                </a:r>
                <a:r>
                  <a:rPr lang="en-US" sz="2200" b="0" i="1" kern="0" dirty="0">
                    <a:effectLst/>
                    <a:latin typeface="Times New Roman" panose="02020603050405020304" pitchFamily="18" charset="0"/>
                    <a:ea typeface="Times New Roman" panose="02020603050405020304" pitchFamily="18" charset="0"/>
                  </a:rPr>
                  <a:t>K</a:t>
                </a:r>
                <a:r>
                  <a:rPr lang="ru-RU" sz="2200" b="0" kern="0" dirty="0">
                    <a:effectLst/>
                    <a:latin typeface="Times New Roman" panose="02020603050405020304" pitchFamily="18" charset="0"/>
                    <a:ea typeface="Times New Roman" panose="02020603050405020304" pitchFamily="18" charset="0"/>
                  </a:rPr>
                  <a:t> – коэффициент абсолютной уловистости трала, определяется по формуле В.А. </a:t>
                </a:r>
                <a:r>
                  <a:rPr lang="ru-RU" sz="2200" kern="0" dirty="0" err="1">
                    <a:latin typeface="Times New Roman" panose="02020603050405020304" pitchFamily="18" charset="0"/>
                    <a:ea typeface="Times New Roman" panose="02020603050405020304" pitchFamily="18" charset="0"/>
                  </a:rPr>
                  <a:t>Ионаса</a:t>
                </a:r>
                <a:r>
                  <a:rPr lang="ru-RU" sz="2200" kern="0" dirty="0">
                    <a:latin typeface="Times New Roman" panose="02020603050405020304" pitchFamily="18" charset="0"/>
                    <a:ea typeface="Times New Roman" panose="02020603050405020304" pitchFamily="18" charset="0"/>
                  </a:rPr>
                  <a:t>:</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en-US" sz="2200" kern="0" dirty="0">
                    <a:latin typeface="Times New Roman" panose="02020603050405020304" pitchFamily="18" charset="0"/>
                    <a:ea typeface="Times New Roman" panose="02020603050405020304" pitchFamily="18" charset="0"/>
                  </a:rPr>
                  <a:t>K</a:t>
                </a:r>
                <a:r>
                  <a:rPr lang="ru-RU" sz="2200" kern="0" dirty="0">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1 - </a:t>
                </a:r>
                <a14:m>
                  <m:oMath xmlns:m="http://schemas.openxmlformats.org/officeDocument/2006/math">
                    <m:f>
                      <m:fPr>
                        <m:ctrlPr>
                          <a:rPr lang="ru-RU" sz="2200" b="0" i="1" kern="0">
                            <a:effectLst/>
                            <a:latin typeface="Cambria Math" panose="02040503050406030204" pitchFamily="18" charset="0"/>
                            <a:ea typeface="Times New Roman" panose="02020603050405020304" pitchFamily="18" charset="0"/>
                          </a:rPr>
                        </m:ctrlPr>
                      </m:fPr>
                      <m:num>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𝑽</m:t>
                            </m:r>
                          </m:e>
                          <m:sub>
                            <m:r>
                              <a:rPr lang="ru-RU" sz="2200" b="1" i="1" kern="0">
                                <a:effectLst/>
                                <a:latin typeface="Cambria Math" panose="02040503050406030204" pitchFamily="18" charset="0"/>
                                <a:ea typeface="Times New Roman" panose="02020603050405020304" pitchFamily="18" charset="0"/>
                              </a:rPr>
                              <m:t>𝟎</m:t>
                            </m:r>
                          </m:sub>
                        </m:sSub>
                      </m:num>
                      <m:den>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𝑽</m:t>
                            </m:r>
                          </m:e>
                          <m:sub>
                            <m:r>
                              <a:rPr lang="en-US" sz="2200" b="1" i="1" kern="0">
                                <a:effectLst/>
                                <a:latin typeface="Cambria Math" panose="02040503050406030204" pitchFamily="18" charset="0"/>
                                <a:ea typeface="Times New Roman" panose="02020603050405020304" pitchFamily="18" charset="0"/>
                              </a:rPr>
                              <m:t>𝒕</m:t>
                            </m:r>
                          </m:sub>
                        </m:sSub>
                      </m:den>
                    </m:f>
                  </m:oMath>
                </a14:m>
                <a:r>
                  <a:rPr lang="ru-RU" sz="2200" b="0" kern="0" dirty="0">
                    <a:effectLst/>
                    <a:latin typeface="Times New Roman" panose="02020603050405020304" pitchFamily="18" charset="0"/>
                    <a:ea typeface="Times New Roman" panose="02020603050405020304" pitchFamily="18" charset="0"/>
                  </a:rPr>
                  <a:t> </a:t>
                </a:r>
                <a:r>
                  <a:rPr lang="ru-RU" sz="2200" kern="0" dirty="0">
                    <a:latin typeface="Times New Roman" panose="02020603050405020304" pitchFamily="18" charset="0"/>
                    <a:ea typeface="Times New Roman" panose="02020603050405020304" pitchFamily="18" charset="0"/>
                  </a:rPr>
                  <a:t>,</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ru-RU" sz="2200" kern="0" dirty="0">
                    <a:latin typeface="Times New Roman" panose="02020603050405020304" pitchFamily="18" charset="0"/>
                    <a:ea typeface="Times New Roman" panose="02020603050405020304" pitchFamily="18" charset="0"/>
                  </a:rPr>
                  <a:t>где </a:t>
                </a:r>
                <a:r>
                  <a:rPr lang="en-US" sz="2200" b="0" i="1" kern="0" dirty="0">
                    <a:effectLst/>
                    <a:latin typeface="Times New Roman" panose="02020603050405020304" pitchFamily="18" charset="0"/>
                    <a:ea typeface="Times New Roman" panose="02020603050405020304" pitchFamily="18" charset="0"/>
                  </a:rPr>
                  <a:t>V</a:t>
                </a:r>
                <a:r>
                  <a:rPr lang="ru-RU" sz="2200" b="0" i="1" kern="0" baseline="-25000" dirty="0">
                    <a:effectLst/>
                    <a:latin typeface="Times New Roman" panose="02020603050405020304" pitchFamily="18" charset="0"/>
                    <a:ea typeface="Times New Roman" panose="02020603050405020304" pitchFamily="18" charset="0"/>
                  </a:rPr>
                  <a:t>0</a:t>
                </a:r>
                <a:r>
                  <a:rPr lang="ru-RU" sz="2200" b="0" kern="0" baseline="-25000" dirty="0">
                    <a:effectLst/>
                    <a:latin typeface="Times New Roman" panose="02020603050405020304" pitchFamily="18" charset="0"/>
                    <a:ea typeface="Times New Roman" panose="02020603050405020304" pitchFamily="18" charset="0"/>
                  </a:rPr>
                  <a:t> – </a:t>
                </a:r>
                <a:r>
                  <a:rPr lang="ru-RU" sz="2200" b="0" kern="0" dirty="0">
                    <a:effectLst/>
                    <a:latin typeface="Times New Roman" panose="02020603050405020304" pitchFamily="18" charset="0"/>
                    <a:ea typeface="Times New Roman" panose="02020603050405020304" pitchFamily="18" charset="0"/>
                  </a:rPr>
                  <a:t>скорость траления, при которой улов отсутствует, м/сек; </a:t>
                </a:r>
                <a:r>
                  <a:rPr lang="en-US" sz="2200" b="0" i="1" kern="0" dirty="0" err="1">
                    <a:effectLst/>
                    <a:latin typeface="Times New Roman" panose="02020603050405020304" pitchFamily="18" charset="0"/>
                    <a:ea typeface="Times New Roman" panose="02020603050405020304" pitchFamily="18" charset="0"/>
                  </a:rPr>
                  <a:t>V</a:t>
                </a:r>
                <a:r>
                  <a:rPr lang="en-US" sz="2200" b="0" i="1" kern="0" baseline="-25000" dirty="0" err="1">
                    <a:effectLst/>
                    <a:latin typeface="Times New Roman" panose="02020603050405020304" pitchFamily="18" charset="0"/>
                    <a:ea typeface="Times New Roman" panose="02020603050405020304" pitchFamily="18" charset="0"/>
                  </a:rPr>
                  <a:t>t</a:t>
                </a:r>
                <a:r>
                  <a:rPr lang="en-US" sz="2200" b="0" kern="0" baseline="-25000" dirty="0">
                    <a:effectLst/>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 1,25 </a:t>
                </a:r>
                <a:r>
                  <a:rPr lang="ru-RU" sz="2200" kern="0" dirty="0">
                    <a:latin typeface="Times New Roman" panose="02020603050405020304" pitchFamily="18" charset="0"/>
                    <a:ea typeface="Times New Roman" panose="02020603050405020304" pitchFamily="18" charset="0"/>
                  </a:rPr>
                  <a:t>м/сек.</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ru-RU" sz="2200" kern="0" dirty="0">
                    <a:latin typeface="Times New Roman" panose="02020603050405020304" pitchFamily="18" charset="0"/>
                    <a:ea typeface="Times New Roman" panose="02020603050405020304" pitchFamily="18" charset="0"/>
                  </a:rPr>
                  <a:t>Оценка </a:t>
                </a:r>
                <a:r>
                  <a:rPr lang="ru-RU" sz="2200" b="0" kern="0" dirty="0">
                    <a:effectLst/>
                    <a:latin typeface="Times New Roman" panose="02020603050405020304" pitchFamily="18" charset="0"/>
                    <a:ea typeface="Times New Roman" panose="02020603050405020304" pitchFamily="18" charset="0"/>
                  </a:rPr>
                  <a:t>запаса по уловам закидного </a:t>
                </a:r>
                <a:r>
                  <a:rPr lang="ru-RU" sz="2200" kern="0" dirty="0">
                    <a:latin typeface="Times New Roman" panose="02020603050405020304" pitchFamily="18" charset="0"/>
                    <a:ea typeface="Times New Roman" panose="02020603050405020304" pitchFamily="18" charset="0"/>
                  </a:rPr>
                  <a:t>невода:</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en-US" sz="2200" kern="0" dirty="0">
                    <a:latin typeface="Times New Roman" panose="02020603050405020304" pitchFamily="18" charset="0"/>
                    <a:ea typeface="Times New Roman" panose="02020603050405020304" pitchFamily="18" charset="0"/>
                  </a:rPr>
                  <a:t>N</a:t>
                </a:r>
                <a:r>
                  <a:rPr lang="ru-RU" sz="2200" kern="0" dirty="0">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200" b="0" i="1" kern="0">
                            <a:effectLst/>
                            <a:latin typeface="Cambria Math" panose="02040503050406030204" pitchFamily="18" charset="0"/>
                            <a:ea typeface="Times New Roman" panose="02020603050405020304" pitchFamily="18" charset="0"/>
                          </a:rPr>
                        </m:ctrlPr>
                      </m:fPr>
                      <m:num>
                        <m:sSup>
                          <m:sSupPr>
                            <m:ctrlPr>
                              <a:rPr lang="ru-RU" sz="2200" b="0" i="1" kern="0">
                                <a:effectLst/>
                                <a:latin typeface="Cambria Math" panose="02040503050406030204" pitchFamily="18" charset="0"/>
                                <a:ea typeface="Times New Roman" panose="02020603050405020304" pitchFamily="18" charset="0"/>
                              </a:rPr>
                            </m:ctrlPr>
                          </m:sSupPr>
                          <m:e>
                            <m:r>
                              <a:rPr lang="en-US" sz="2200" b="1" i="1" kern="0">
                                <a:effectLst/>
                                <a:latin typeface="Cambria Math" panose="02040503050406030204" pitchFamily="18" charset="0"/>
                                <a:ea typeface="Times New Roman" panose="02020603050405020304" pitchFamily="18" charset="0"/>
                              </a:rPr>
                              <m:t>𝑺</m:t>
                            </m:r>
                          </m:e>
                          <m:sup>
                            <m:r>
                              <a:rPr lang="ru-RU" sz="2200" b="1" i="1" kern="0">
                                <a:effectLst/>
                                <a:latin typeface="Cambria Math" panose="02040503050406030204" pitchFamily="18" charset="0"/>
                                <a:ea typeface="Times New Roman" panose="02020603050405020304" pitchFamily="18" charset="0"/>
                              </a:rPr>
                              <m:t>∗</m:t>
                            </m:r>
                          </m:sup>
                        </m:sSup>
                        <m:r>
                          <a:rPr lang="ru-RU" sz="2200" b="1" kern="0">
                            <a:effectLst/>
                            <a:latin typeface="Cambria Math" panose="02040503050406030204" pitchFamily="18" charset="0"/>
                            <a:ea typeface="Times New Roman" panose="02020603050405020304" pitchFamily="18" charset="0"/>
                          </a:rPr>
                          <m:t>· </m:t>
                        </m:r>
                        <m:r>
                          <a:rPr lang="en-US" sz="2200" b="1" i="1" kern="0">
                            <a:effectLst/>
                            <a:latin typeface="Cambria Math" panose="02040503050406030204" pitchFamily="18" charset="0"/>
                            <a:ea typeface="Times New Roman" panose="02020603050405020304" pitchFamily="18" charset="0"/>
                          </a:rPr>
                          <m:t>𝛄</m:t>
                        </m:r>
                        <m:r>
                          <a:rPr lang="en-US" sz="2200" b="1" kern="0">
                            <a:effectLst/>
                            <a:latin typeface="Cambria Math" panose="02040503050406030204" pitchFamily="18" charset="0"/>
                            <a:ea typeface="Times New Roman" panose="02020603050405020304" pitchFamily="18" charset="0"/>
                          </a:rPr>
                          <m:t> </m:t>
                        </m:r>
                        <m:r>
                          <a:rPr lang="ru-RU" sz="2200" b="1" kern="0">
                            <a:effectLst/>
                            <a:latin typeface="Cambria Math" panose="02040503050406030204" pitchFamily="18" charset="0"/>
                            <a:ea typeface="Times New Roman" panose="02020603050405020304" pitchFamily="18" charset="0"/>
                          </a:rPr>
                          <m:t>· </m:t>
                        </m:r>
                        <m:sSup>
                          <m:sSupPr>
                            <m:ctrlPr>
                              <a:rPr lang="ru-RU" sz="2200" b="0" i="1" kern="0">
                                <a:effectLst/>
                                <a:latin typeface="Cambria Math" panose="02040503050406030204" pitchFamily="18" charset="0"/>
                                <a:ea typeface="Times New Roman" panose="02020603050405020304" pitchFamily="18" charset="0"/>
                              </a:rPr>
                            </m:ctrlPr>
                          </m:sSupPr>
                          <m:e>
                            <m:r>
                              <a:rPr lang="ru-RU" sz="2200" b="1" i="1" kern="0">
                                <a:effectLst/>
                                <a:latin typeface="Cambria Math" panose="02040503050406030204" pitchFamily="18" charset="0"/>
                                <a:ea typeface="Times New Roman" panose="02020603050405020304" pitchFamily="18" charset="0"/>
                              </a:rPr>
                              <m:t>𝟏𝟎</m:t>
                            </m:r>
                          </m:e>
                          <m:sup>
                            <m:r>
                              <a:rPr lang="ru-RU" sz="2200" b="1" i="1" kern="0">
                                <a:effectLst/>
                                <a:latin typeface="Cambria Math" panose="02040503050406030204" pitchFamily="18" charset="0"/>
                                <a:ea typeface="Times New Roman" panose="02020603050405020304" pitchFamily="18" charset="0"/>
                              </a:rPr>
                              <m:t>𝟒</m:t>
                            </m:r>
                          </m:sup>
                        </m:sSup>
                      </m:num>
                      <m:den>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𝑺</m:t>
                            </m:r>
                          </m:e>
                          <m:sub>
                            <m:r>
                              <a:rPr lang="en-US" sz="2200" b="1" i="1" kern="0">
                                <a:effectLst/>
                                <a:latin typeface="Cambria Math" panose="02040503050406030204" pitchFamily="18" charset="0"/>
                                <a:ea typeface="Times New Roman" panose="02020603050405020304" pitchFamily="18" charset="0"/>
                              </a:rPr>
                              <m:t>𝒏</m:t>
                            </m:r>
                          </m:sub>
                        </m:sSub>
                        <m:r>
                          <a:rPr lang="ru-RU" sz="2200" b="1" i="1" kern="0">
                            <a:effectLst/>
                            <a:latin typeface="Cambria Math" panose="02040503050406030204" pitchFamily="18" charset="0"/>
                            <a:ea typeface="Times New Roman" panose="02020603050405020304" pitchFamily="18" charset="0"/>
                          </a:rPr>
                          <m:t>· </m:t>
                        </m:r>
                        <m:r>
                          <a:rPr lang="en-US" sz="2200" b="1" i="1" kern="0">
                            <a:effectLst/>
                            <a:latin typeface="Cambria Math" panose="02040503050406030204" pitchFamily="18" charset="0"/>
                            <a:ea typeface="Times New Roman" panose="02020603050405020304" pitchFamily="18" charset="0"/>
                          </a:rPr>
                          <m:t>𝒌</m:t>
                        </m:r>
                      </m:den>
                    </m:f>
                  </m:oMath>
                </a14:m>
                <a:r>
                  <a:rPr lang="ru-RU" sz="2200" b="0" kern="0" dirty="0">
                    <a:effectLst/>
                    <a:latin typeface="Times New Roman" panose="02020603050405020304" pitchFamily="18" charset="0"/>
                    <a:ea typeface="Times New Roman" panose="02020603050405020304" pitchFamily="18" charset="0"/>
                  </a:rPr>
                  <a:t> </a:t>
                </a:r>
                <a:r>
                  <a:rPr lang="ru-RU" sz="2200" kern="0" dirty="0">
                    <a:latin typeface="Times New Roman" panose="02020603050405020304" pitchFamily="18" charset="0"/>
                    <a:ea typeface="Times New Roman" panose="02020603050405020304" pitchFamily="18" charset="0"/>
                  </a:rPr>
                  <a:t>,</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ru-RU" sz="2200" kern="0" dirty="0">
                    <a:latin typeface="Times New Roman" panose="02020603050405020304" pitchFamily="18" charset="0"/>
                    <a:ea typeface="Times New Roman" panose="02020603050405020304" pitchFamily="18" charset="0"/>
                  </a:rPr>
                  <a:t>где</a:t>
                </a:r>
                <a:r>
                  <a:rPr lang="ru-RU" sz="2200" b="0" kern="0" dirty="0">
                    <a:effectLst/>
                    <a:latin typeface="Times New Roman" panose="02020603050405020304" pitchFamily="18" charset="0"/>
                    <a:ea typeface="Times New Roman" panose="02020603050405020304" pitchFamily="18" charset="0"/>
                  </a:rPr>
                  <a:t>: </a:t>
                </a:r>
                <a:r>
                  <a:rPr lang="en-US" sz="2200" b="0" i="1" kern="0" dirty="0">
                    <a:effectLst/>
                    <a:latin typeface="Times New Roman" panose="02020603050405020304" pitchFamily="18" charset="0"/>
                    <a:ea typeface="Times New Roman" panose="02020603050405020304" pitchFamily="18" charset="0"/>
                  </a:rPr>
                  <a:t>N</a:t>
                </a:r>
                <a:r>
                  <a:rPr lang="ru-RU" sz="2200" b="0" kern="0" dirty="0">
                    <a:effectLst/>
                    <a:latin typeface="Times New Roman" panose="02020603050405020304" pitchFamily="18" charset="0"/>
                    <a:ea typeface="Times New Roman" panose="02020603050405020304" pitchFamily="18" charset="0"/>
                  </a:rPr>
                  <a:t> – численность рыб, шт.; </a:t>
                </a:r>
                <a:r>
                  <a:rPr lang="en-US" sz="2200" b="0" i="1" kern="0" baseline="-25000" dirty="0">
                    <a:effectLst/>
                    <a:latin typeface="Times New Roman" panose="02020603050405020304" pitchFamily="18" charset="0"/>
                    <a:ea typeface="Times New Roman" panose="02020603050405020304" pitchFamily="18" charset="0"/>
                  </a:rPr>
                  <a:t>S</a:t>
                </a:r>
                <a:r>
                  <a:rPr lang="ru-RU" sz="2200" b="0" kern="0" baseline="30000" dirty="0">
                    <a:effectLst/>
                    <a:latin typeface="Cambria Math" panose="02040503050406030204" pitchFamily="18" charset="0"/>
                    <a:ea typeface="Times New Roman" panose="02020603050405020304" pitchFamily="18" charset="0"/>
                    <a:cs typeface="Cambria Math" panose="02040503050406030204" pitchFamily="18" charset="0"/>
                  </a:rPr>
                  <a:t>∗</a:t>
                </a:r>
                <a:r>
                  <a:rPr lang="ru-RU" sz="2200" b="0" kern="0" dirty="0">
                    <a:effectLst/>
                    <a:latin typeface="Times New Roman" panose="02020603050405020304" pitchFamily="18" charset="0"/>
                    <a:ea typeface="Times New Roman" panose="02020603050405020304" pitchFamily="18" charset="0"/>
                  </a:rPr>
                  <a:t> – площадь водоема, доступная для облова закидным неводом, га; </a:t>
                </a:r>
                <a:r>
                  <a:rPr lang="en-US" sz="2200" b="0" kern="0" dirty="0">
                    <a:effectLst/>
                    <a:latin typeface="Times New Roman" panose="02020603050405020304" pitchFamily="18" charset="0"/>
                    <a:ea typeface="Times New Roman" panose="02020603050405020304" pitchFamily="18" charset="0"/>
                  </a:rPr>
                  <a:t>γ</a:t>
                </a:r>
                <a:r>
                  <a:rPr lang="ru-RU" sz="2200" b="0" kern="0" dirty="0">
                    <a:effectLst/>
                    <a:latin typeface="Times New Roman" panose="02020603050405020304" pitchFamily="18" charset="0"/>
                    <a:ea typeface="Times New Roman" panose="02020603050405020304" pitchFamily="18" charset="0"/>
                  </a:rPr>
                  <a:t> – улов невода за съемку, шт.; </a:t>
                </a:r>
                <a:r>
                  <a:rPr lang="en-US" sz="2200" b="0" i="1" kern="0" dirty="0">
                    <a:effectLst/>
                    <a:latin typeface="Times New Roman" panose="02020603050405020304" pitchFamily="18" charset="0"/>
                    <a:ea typeface="Times New Roman" panose="02020603050405020304" pitchFamily="18" charset="0"/>
                  </a:rPr>
                  <a:t>S</a:t>
                </a:r>
                <a:r>
                  <a:rPr lang="en-US" sz="2200" b="0" i="1" kern="0" baseline="-25000" dirty="0">
                    <a:effectLst/>
                    <a:latin typeface="Times New Roman" panose="02020603050405020304" pitchFamily="18" charset="0"/>
                    <a:ea typeface="Times New Roman" panose="02020603050405020304" pitchFamily="18" charset="0"/>
                  </a:rPr>
                  <a:t>n</a:t>
                </a:r>
                <a:r>
                  <a:rPr lang="en-US" sz="2200" b="0" kern="0" baseline="-25000" dirty="0">
                    <a:effectLst/>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обловленная неводом площадь водоема за съемку, га; </a:t>
                </a:r>
                <a:r>
                  <a:rPr lang="en-US" sz="2200" b="0" i="1" kern="0" dirty="0">
                    <a:effectLst/>
                    <a:latin typeface="Times New Roman" panose="02020603050405020304" pitchFamily="18" charset="0"/>
                    <a:ea typeface="Times New Roman" panose="02020603050405020304" pitchFamily="18" charset="0"/>
                  </a:rPr>
                  <a:t>k</a:t>
                </a:r>
                <a:r>
                  <a:rPr lang="ru-RU" sz="2200" b="0" kern="0" dirty="0">
                    <a:effectLst/>
                    <a:latin typeface="Times New Roman" panose="02020603050405020304" pitchFamily="18" charset="0"/>
                    <a:ea typeface="Times New Roman" panose="02020603050405020304" pitchFamily="18" charset="0"/>
                  </a:rPr>
                  <a:t> – коэффициент уловистости, </a:t>
                </a:r>
                <a:r>
                  <a:rPr lang="ru-RU" sz="2200" kern="0" dirty="0">
                    <a:latin typeface="Times New Roman" panose="02020603050405020304" pitchFamily="18" charset="0"/>
                    <a:ea typeface="Times New Roman" panose="02020603050405020304" pitchFamily="18" charset="0"/>
                  </a:rPr>
                  <a:t>равен:</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en-US" sz="2200" kern="0" dirty="0">
                    <a:latin typeface="Times New Roman" panose="02020603050405020304" pitchFamily="18" charset="0"/>
                    <a:ea typeface="Times New Roman" panose="02020603050405020304" pitchFamily="18" charset="0"/>
                  </a:rPr>
                  <a:t>k</a:t>
                </a:r>
                <a:r>
                  <a:rPr lang="ru-RU" sz="2200" kern="0" dirty="0">
                    <a:latin typeface="Times New Roman" panose="02020603050405020304" pitchFamily="18" charset="0"/>
                    <a:ea typeface="Times New Roman" panose="02020603050405020304" pitchFamily="18" charset="0"/>
                  </a:rPr>
                  <a:t> </a:t>
                </a:r>
                <a:r>
                  <a:rPr lang="ru-RU" sz="2200"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sz="2200" b="0" i="1" kern="0">
                            <a:effectLst/>
                            <a:latin typeface="Cambria Math" panose="02040503050406030204" pitchFamily="18" charset="0"/>
                            <a:ea typeface="Times New Roman" panose="02020603050405020304" pitchFamily="18" charset="0"/>
                          </a:rPr>
                        </m:ctrlPr>
                      </m:fPr>
                      <m:num>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𝒏</m:t>
                            </m:r>
                          </m:e>
                          <m:sub>
                            <m:r>
                              <a:rPr lang="en-US" sz="2200" b="1" i="1" kern="0">
                                <a:effectLst/>
                                <a:latin typeface="Cambria Math" panose="02040503050406030204" pitchFamily="18" charset="0"/>
                                <a:ea typeface="Times New Roman" panose="02020603050405020304" pitchFamily="18" charset="0"/>
                              </a:rPr>
                              <m:t>𝒚</m:t>
                            </m:r>
                          </m:sub>
                        </m:sSub>
                      </m:num>
                      <m:den>
                        <m:sSub>
                          <m:sSubPr>
                            <m:ctrlPr>
                              <a:rPr lang="ru-RU" sz="2200" b="0" i="1" kern="0">
                                <a:effectLst/>
                                <a:latin typeface="Cambria Math" panose="02040503050406030204" pitchFamily="18" charset="0"/>
                                <a:ea typeface="Times New Roman" panose="02020603050405020304" pitchFamily="18" charset="0"/>
                              </a:rPr>
                            </m:ctrlPr>
                          </m:sSubPr>
                          <m:e>
                            <m:r>
                              <a:rPr lang="en-US" sz="2200" b="1" i="1" kern="0">
                                <a:effectLst/>
                                <a:latin typeface="Cambria Math" panose="02040503050406030204" pitchFamily="18" charset="0"/>
                                <a:ea typeface="Times New Roman" panose="02020603050405020304" pitchFamily="18" charset="0"/>
                              </a:rPr>
                              <m:t>𝒏</m:t>
                            </m:r>
                          </m:e>
                          <m:sub>
                            <m:r>
                              <a:rPr lang="en-US" sz="2200" b="1" i="1" kern="0">
                                <a:effectLst/>
                                <a:latin typeface="Cambria Math" panose="02040503050406030204" pitchFamily="18" charset="0"/>
                                <a:ea typeface="Times New Roman" panose="02020603050405020304" pitchFamily="18" charset="0"/>
                              </a:rPr>
                              <m:t>𝒎</m:t>
                            </m:r>
                          </m:sub>
                        </m:sSub>
                      </m:den>
                    </m:f>
                  </m:oMath>
                </a14:m>
                <a:r>
                  <a:rPr lang="ru-RU" sz="2200" kern="0" dirty="0">
                    <a:latin typeface="Times New Roman" panose="02020603050405020304" pitchFamily="18" charset="0"/>
                    <a:ea typeface="Times New Roman" panose="02020603050405020304" pitchFamily="18" charset="0"/>
                  </a:rPr>
                  <a:t>,</a:t>
                </a:r>
                <a:r>
                  <a:rPr lang="ru-RU" sz="2200" b="1" kern="0" dirty="0">
                    <a:latin typeface="Times New Roman" panose="02020603050405020304" pitchFamily="18" charset="0"/>
                    <a:ea typeface="Times New Roman" panose="02020603050405020304" pitchFamily="18" charset="0"/>
                  </a:rPr>
                  <a:t/>
                </a:r>
                <a:br>
                  <a:rPr lang="ru-RU" sz="2200" b="1" kern="0" dirty="0">
                    <a:latin typeface="Times New Roman" panose="02020603050405020304" pitchFamily="18" charset="0"/>
                    <a:ea typeface="Times New Roman" panose="02020603050405020304" pitchFamily="18" charset="0"/>
                  </a:rPr>
                </a:br>
                <a:r>
                  <a:rPr lang="ru-RU" sz="2200" kern="0" dirty="0">
                    <a:latin typeface="Times New Roman" panose="02020603050405020304" pitchFamily="18" charset="0"/>
                    <a:ea typeface="Times New Roman" panose="02020603050405020304" pitchFamily="18" charset="0"/>
                  </a:rPr>
                  <a:t>где </a:t>
                </a:r>
                <a:r>
                  <a:rPr lang="en-US" sz="2200" b="0" i="1" kern="0" dirty="0">
                    <a:effectLst/>
                    <a:latin typeface="Times New Roman" panose="02020603050405020304" pitchFamily="18" charset="0"/>
                    <a:ea typeface="Times New Roman" panose="02020603050405020304" pitchFamily="18" charset="0"/>
                  </a:rPr>
                  <a:t>n</a:t>
                </a:r>
                <a:r>
                  <a:rPr lang="en-US" sz="2200" b="0" i="1" kern="0" baseline="-25000" dirty="0">
                    <a:effectLst/>
                    <a:latin typeface="Times New Roman" panose="02020603050405020304" pitchFamily="18" charset="0"/>
                    <a:ea typeface="Times New Roman" panose="02020603050405020304" pitchFamily="18" charset="0"/>
                  </a:rPr>
                  <a:t>m</a:t>
                </a:r>
                <a:r>
                  <a:rPr lang="ru-RU" sz="2200" b="0" kern="0" dirty="0">
                    <a:effectLst/>
                    <a:latin typeface="Times New Roman" panose="02020603050405020304" pitchFamily="18" charset="0"/>
                    <a:ea typeface="Times New Roman" panose="02020603050405020304" pitchFamily="18" charset="0"/>
                  </a:rPr>
                  <a:t> – количество меченых рыб; </a:t>
                </a:r>
                <a:r>
                  <a:rPr lang="en-US" sz="2200" b="0" i="1" kern="0" dirty="0">
                    <a:effectLst/>
                    <a:latin typeface="Times New Roman" panose="02020603050405020304" pitchFamily="18" charset="0"/>
                    <a:ea typeface="Times New Roman" panose="02020603050405020304" pitchFamily="18" charset="0"/>
                  </a:rPr>
                  <a:t>n</a:t>
                </a:r>
                <a:r>
                  <a:rPr lang="ru-RU" sz="2200" b="0" kern="0" baseline="-25000" dirty="0">
                    <a:effectLst/>
                    <a:latin typeface="Times New Roman" panose="02020603050405020304" pitchFamily="18" charset="0"/>
                    <a:ea typeface="Times New Roman" panose="02020603050405020304" pitchFamily="18" charset="0"/>
                  </a:rPr>
                  <a:t>у</a:t>
                </a:r>
                <a:r>
                  <a:rPr lang="ru-RU" sz="2200" b="0" kern="0" dirty="0">
                    <a:effectLst/>
                    <a:latin typeface="Times New Roman" panose="02020603050405020304" pitchFamily="18" charset="0"/>
                    <a:ea typeface="Times New Roman" panose="02020603050405020304" pitchFamily="18" charset="0"/>
                  </a:rPr>
                  <a:t> – количество вторично пойманных меченых рыб</a:t>
                </a:r>
                <a:r>
                  <a:rPr lang="ru-RU" sz="2200" kern="0" dirty="0">
                    <a:latin typeface="Times New Roman" panose="02020603050405020304" pitchFamily="18" charset="0"/>
                    <a:ea typeface="Times New Roman" panose="02020603050405020304" pitchFamily="18" charset="0"/>
                  </a:rPr>
                  <a:t>.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730875"/>
              </a:xfrm>
              <a:blipFill rotWithShape="0">
                <a:blip r:embed="rId2"/>
                <a:stretch>
                  <a:fillRect t="-1170" r="-406"/>
                </a:stretch>
              </a:blipFill>
            </p:spPr>
            <p:txBody>
              <a:bodyPr/>
              <a:lstStyle/>
              <a:p>
                <a:r>
                  <a:rPr lang="ru-RU">
                    <a:noFill/>
                  </a:rPr>
                  <a:t> </a:t>
                </a:r>
              </a:p>
            </p:txBody>
          </p:sp>
        </mc:Fallback>
      </mc:AlternateContent>
    </p:spTree>
    <p:extLst>
      <p:ext uri="{BB962C8B-B14F-4D97-AF65-F5344CB8AC3E}">
        <p14:creationId xmlns:p14="http://schemas.microsoft.com/office/powerpoint/2010/main" val="295568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011291"/>
          </a:xfrm>
        </p:spPr>
        <p:txBody>
          <a:bodyPr>
            <a:normAutofit fontScale="90000"/>
          </a:bodyPr>
          <a:lstStyle/>
          <a:p>
            <a:pPr algn="ctr">
              <a:lnSpc>
                <a:spcPct val="100000"/>
              </a:lnSpc>
              <a:spcAft>
                <a:spcPts val="0"/>
              </a:spcAft>
            </a:pPr>
            <a:r>
              <a:rPr lang="ru-RU" sz="2400" i="1" kern="0" dirty="0">
                <a:latin typeface="Times New Roman" panose="02020603050405020304" pitchFamily="18" charset="0"/>
                <a:ea typeface="Times New Roman" panose="02020603050405020304" pitchFamily="18" charset="0"/>
              </a:rPr>
              <a:t>Учет на основе анализа уловов и возрастного состава </a:t>
            </a:r>
            <a:r>
              <a:rPr lang="ru-RU" sz="2400" i="1" kern="0" dirty="0" smtClean="0">
                <a:latin typeface="Times New Roman" panose="02020603050405020304" pitchFamily="18" charset="0"/>
                <a:ea typeface="Times New Roman" panose="02020603050405020304" pitchFamily="18" charset="0"/>
              </a:rPr>
              <a:t>стада</a:t>
            </a:r>
            <a:r>
              <a:rPr lang="ru-RU" sz="2400" kern="0" dirty="0" smtClean="0">
                <a:latin typeface="Times New Roman" panose="02020603050405020304" pitchFamily="18" charset="0"/>
                <a:ea typeface="Times New Roman" panose="02020603050405020304" pitchFamily="18" charset="0"/>
              </a:rPr>
              <a:t>, </a:t>
            </a:r>
            <a:r>
              <a:rPr lang="ru-RU" sz="2400" kern="0" dirty="0">
                <a:latin typeface="Times New Roman" panose="02020603050405020304" pitchFamily="18" charset="0"/>
                <a:ea typeface="Times New Roman" panose="02020603050405020304" pitchFamily="18" charset="0"/>
              </a:rPr>
              <a:t>так называемый </a:t>
            </a:r>
            <a:r>
              <a:rPr lang="ru-RU" sz="2400" kern="0" dirty="0" err="1">
                <a:latin typeface="Times New Roman" panose="02020603050405020304" pitchFamily="18" charset="0"/>
                <a:ea typeface="Times New Roman" panose="02020603050405020304" pitchFamily="18" charset="0"/>
              </a:rPr>
              <a:t>биостатистический</a:t>
            </a:r>
            <a:r>
              <a:rPr lang="ru-RU" sz="2400" kern="0" dirty="0">
                <a:latin typeface="Times New Roman" panose="02020603050405020304" pitchFamily="18" charset="0"/>
                <a:ea typeface="Times New Roman" panose="02020603050405020304" pitchFamily="18" charset="0"/>
              </a:rPr>
              <a:t> метод позволяет косвенно судить о состоянии рыбных запасов. Идея разработки </a:t>
            </a:r>
            <a:r>
              <a:rPr lang="ru-RU" sz="2400" kern="0" dirty="0" smtClean="0">
                <a:latin typeface="Times New Roman" panose="02020603050405020304" pitchFamily="18" charset="0"/>
                <a:ea typeface="Times New Roman" panose="02020603050405020304" pitchFamily="18" charset="0"/>
              </a:rPr>
              <a:t>принадлежит </a:t>
            </a:r>
            <a:r>
              <a:rPr lang="ru-RU" sz="2400" kern="0" dirty="0">
                <a:latin typeface="Times New Roman" panose="02020603050405020304" pitchFamily="18" charset="0"/>
                <a:ea typeface="Times New Roman" panose="02020603050405020304" pitchFamily="18" charset="0"/>
              </a:rPr>
              <a:t>Ф.И. Баранову и А.Н. Державину. </a:t>
            </a:r>
            <a:r>
              <a:rPr lang="ru-RU" sz="2400" kern="0" dirty="0" smtClean="0">
                <a:latin typeface="Times New Roman" panose="02020603050405020304" pitchFamily="18" charset="0"/>
                <a:ea typeface="Times New Roman" panose="02020603050405020304" pitchFamily="18" charset="0"/>
              </a:rPr>
              <a:t>Одновременно </a:t>
            </a:r>
            <a:r>
              <a:rPr lang="ru-RU" sz="2400" kern="0" dirty="0">
                <a:latin typeface="Times New Roman" panose="02020603050405020304" pitchFamily="18" charset="0"/>
                <a:ea typeface="Times New Roman" panose="02020603050405020304" pitchFamily="18" charset="0"/>
              </a:rPr>
              <a:t>Н.Л. Чугунов предложил эту методику для определения запаса </a:t>
            </a:r>
            <a:r>
              <a:rPr lang="ru-RU" sz="2400" kern="0" dirty="0" err="1">
                <a:latin typeface="Times New Roman" panose="02020603050405020304" pitchFamily="18" charset="0"/>
                <a:ea typeface="Times New Roman" panose="02020603050405020304" pitchFamily="18" charset="0"/>
              </a:rPr>
              <a:t>северокаспийской</a:t>
            </a:r>
            <a:r>
              <a:rPr lang="ru-RU" sz="2400" kern="0" dirty="0">
                <a:latin typeface="Times New Roman" panose="02020603050405020304" pitchFamily="18" charset="0"/>
                <a:ea typeface="Times New Roman" panose="02020603050405020304" pitchFamily="18" charset="0"/>
              </a:rPr>
              <a:t> воблы. Е.Г. Бойко с некоторыми изменениями использовал этот метод для определения промыслового стада кубанского судака.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400" kern="0" dirty="0">
                <a:latin typeface="Times New Roman" panose="02020603050405020304" pitchFamily="18" charset="0"/>
                <a:ea typeface="Times New Roman" panose="02020603050405020304" pitchFamily="18" charset="0"/>
              </a:rPr>
              <a:t>Чтобы воспользоваться этим методом, необходимо располагать следующими материалами: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000" b="1" kern="0" dirty="0" smtClean="0">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промысловой </a:t>
            </a:r>
            <a:r>
              <a:rPr lang="ru-RU" sz="2400" kern="0" dirty="0">
                <a:latin typeface="Times New Roman" panose="02020603050405020304" pitchFamily="18" charset="0"/>
                <a:ea typeface="Times New Roman" panose="02020603050405020304" pitchFamily="18" charset="0"/>
              </a:rPr>
              <a:t>статистикой уловов;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000" b="1" kern="0" dirty="0" smtClean="0">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данными </a:t>
            </a:r>
            <a:r>
              <a:rPr lang="ru-RU" sz="2400" kern="0" dirty="0">
                <a:latin typeface="Times New Roman" panose="02020603050405020304" pitchFamily="18" charset="0"/>
                <a:ea typeface="Times New Roman" panose="02020603050405020304" pitchFamily="18" charset="0"/>
              </a:rPr>
              <a:t>о численности отдельных поколений на основании учета сеголетков, годовиков, </a:t>
            </a:r>
            <a:r>
              <a:rPr lang="ru-RU" sz="2400" kern="0" dirty="0" err="1">
                <a:latin typeface="Times New Roman" panose="02020603050405020304" pitchFamily="18" charset="0"/>
                <a:ea typeface="Times New Roman" panose="02020603050405020304" pitchFamily="18" charset="0"/>
              </a:rPr>
              <a:t>двухгодовиков</a:t>
            </a:r>
            <a:r>
              <a:rPr lang="ru-RU" sz="2400" kern="0" dirty="0">
                <a:latin typeface="Times New Roman" panose="02020603050405020304" pitchFamily="18" charset="0"/>
                <a:ea typeface="Times New Roman" panose="02020603050405020304" pitchFamily="18" charset="0"/>
              </a:rPr>
              <a:t>;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000" b="1" kern="0" dirty="0" smtClean="0">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данными </a:t>
            </a:r>
            <a:r>
              <a:rPr lang="ru-RU" sz="2400" kern="0" dirty="0">
                <a:latin typeface="Times New Roman" panose="02020603050405020304" pitchFamily="18" charset="0"/>
                <a:ea typeface="Times New Roman" panose="02020603050405020304" pitchFamily="18" charset="0"/>
              </a:rPr>
              <a:t>о возрастном составе уловов, позволяющими установить темпы пополнения и убыли;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000" b="1" kern="0" dirty="0" smtClean="0">
                <a:latin typeface="Times New Roman" panose="02020603050405020304" pitchFamily="18" charset="0"/>
                <a:ea typeface="Times New Roman" panose="02020603050405020304" pitchFamily="18" charset="0"/>
              </a:rPr>
              <a:t>- </a:t>
            </a:r>
            <a:r>
              <a:rPr lang="ru-RU" sz="2400" kern="0" dirty="0" smtClean="0">
                <a:latin typeface="Times New Roman" panose="02020603050405020304" pitchFamily="18" charset="0"/>
                <a:ea typeface="Times New Roman" panose="02020603050405020304" pitchFamily="18" charset="0"/>
              </a:rPr>
              <a:t>данными </a:t>
            </a:r>
            <a:r>
              <a:rPr lang="ru-RU" sz="2400" kern="0" dirty="0">
                <a:latin typeface="Times New Roman" panose="02020603050405020304" pitchFamily="18" charset="0"/>
                <a:ea typeface="Times New Roman" panose="02020603050405020304" pitchFamily="18" charset="0"/>
              </a:rPr>
              <a:t>по естественной, промысловой и общей убыли; </a:t>
            </a:r>
            <a:r>
              <a:rPr lang="ru-RU" sz="2000" b="1" kern="0" dirty="0">
                <a:latin typeface="Times New Roman" panose="02020603050405020304" pitchFamily="18" charset="0"/>
                <a:ea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rPr>
            </a:br>
            <a:r>
              <a:rPr lang="ru-RU" sz="2000" b="1" kern="0" dirty="0" smtClean="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Calibri" panose="020F0502020204030204" pitchFamily="34" charset="0"/>
              </a:rPr>
              <a:t>сведениями </a:t>
            </a:r>
            <a:r>
              <a:rPr lang="ru-RU" sz="2400" dirty="0">
                <a:latin typeface="Times New Roman" panose="02020603050405020304" pitchFamily="18" charset="0"/>
                <a:ea typeface="Calibri" panose="020F0502020204030204" pitchFamily="34" charset="0"/>
              </a:rPr>
              <a:t>о средних размерах и массе по каждой возрастной группе, дающими возможность оценивать пополнение и убыль промыслового стада (в весовых единицах).</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68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3712" y="646176"/>
            <a:ext cx="10610088" cy="5530787"/>
          </a:xfrm>
        </p:spPr>
        <p:txBody>
          <a:bodyPr>
            <a:normAutofit fontScale="92500"/>
          </a:bodyPr>
          <a:lstStyle/>
          <a:p>
            <a:pPr marL="0" indent="0" algn="ctr">
              <a:lnSpc>
                <a:spcPct val="100000"/>
              </a:lnSpc>
              <a:spcBef>
                <a:spcPts val="0"/>
              </a:spcBef>
              <a:buNone/>
            </a:pPr>
            <a:r>
              <a:rPr lang="ru-RU" sz="2400" kern="0" dirty="0" smtClean="0">
                <a:effectLst/>
                <a:latin typeface="Times New Roman" panose="02020603050405020304" pitchFamily="18" charset="0"/>
                <a:ea typeface="Times New Roman" panose="02020603050405020304" pitchFamily="18" charset="0"/>
              </a:rPr>
              <a:t>Существующие методы определения общей или абсолютной численности рыб разделяют на 2 группы. </a:t>
            </a:r>
            <a:endParaRPr lang="ru-RU" sz="2400" kern="0" dirty="0" smtClean="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ru-RU" sz="2400" kern="0" dirty="0" smtClean="0">
                <a:effectLst/>
                <a:latin typeface="Times New Roman" panose="02020603050405020304" pitchFamily="18" charset="0"/>
                <a:ea typeface="Times New Roman" panose="02020603050405020304" pitchFamily="18" charset="0"/>
              </a:rPr>
              <a:t>К </a:t>
            </a:r>
            <a:r>
              <a:rPr lang="ru-RU" sz="2400" kern="0" dirty="0" smtClean="0">
                <a:effectLst/>
                <a:latin typeface="Times New Roman" panose="02020603050405020304" pitchFamily="18" charset="0"/>
                <a:ea typeface="Times New Roman" panose="02020603050405020304" pitchFamily="18" charset="0"/>
              </a:rPr>
              <a:t>первой относятся все методы прямого учета числа особей, находящихся над определенной площадью дна или в единице объема водной толщи. Этот учет осуществляется путем отлова икры, молоди или взрослых рыб, по данным наблюдений с воздуха, расшифровки эхолотных записей и подводного фотографирования, прямыми подсчетами рыб. </a:t>
            </a:r>
          </a:p>
          <a:p>
            <a:pPr marL="0" indent="0" algn="ctr">
              <a:lnSpc>
                <a:spcPct val="100000"/>
              </a:lnSpc>
              <a:spcBef>
                <a:spcPts val="0"/>
              </a:spcBef>
              <a:buNone/>
            </a:pPr>
            <a:r>
              <a:rPr lang="ru-RU" sz="2400" dirty="0" smtClean="0">
                <a:effectLst/>
                <a:latin typeface="Times New Roman" panose="02020603050405020304" pitchFamily="18" charset="0"/>
                <a:ea typeface="Calibri" panose="020F0502020204030204" pitchFamily="34" charset="0"/>
              </a:rPr>
              <a:t>Вторую группу составляют расчетно-аналитические методы и методы математического моделирования численности популяций, основанные на прямых и косвенных показателях пополнения и убыли и данных мечения.</a:t>
            </a:r>
          </a:p>
          <a:p>
            <a:pPr marL="0" indent="0" algn="ctr">
              <a:lnSpc>
                <a:spcPct val="100000"/>
              </a:lnSpc>
              <a:spcBef>
                <a:spcPts val="0"/>
              </a:spcBef>
              <a:buNone/>
            </a:pPr>
            <a:endParaRPr lang="ru-RU" sz="2400" dirty="0" smtClean="0">
              <a:effectLst/>
              <a:latin typeface="Times New Roman" panose="02020603050405020304" pitchFamily="18" charset="0"/>
              <a:ea typeface="Calibri" panose="020F0502020204030204" pitchFamily="34" charset="0"/>
            </a:endParaRPr>
          </a:p>
          <a:p>
            <a:pPr marL="0" indent="0" algn="ctr">
              <a:lnSpc>
                <a:spcPct val="100000"/>
              </a:lnSpc>
              <a:spcBef>
                <a:spcPts val="0"/>
              </a:spcBef>
              <a:buNone/>
            </a:pPr>
            <a:r>
              <a:rPr lang="ru-RU" sz="2400" dirty="0" smtClean="0">
                <a:effectLst/>
                <a:latin typeface="Times New Roman" panose="02020603050405020304" pitchFamily="18" charset="0"/>
                <a:ea typeface="Calibri" panose="020F0502020204030204" pitchFamily="34" charset="0"/>
              </a:rPr>
              <a:t>Общий недостаток существующих расчетно-аналитических методов определений и математических моделей численности заключается в том, что все они пока построены на основе весьма условных представлений о фактическом ходе пополнения и убыли особей в изучаемых популяциях и не учитывают в нужной мере комплексного воздействия на динамику численности факторов среды.</a:t>
            </a:r>
            <a:endParaRPr lang="ru-RU" sz="2400" dirty="0"/>
          </a:p>
        </p:txBody>
      </p:sp>
    </p:spTree>
    <p:extLst>
      <p:ext uri="{BB962C8B-B14F-4D97-AF65-F5344CB8AC3E}">
        <p14:creationId xmlns:p14="http://schemas.microsoft.com/office/powerpoint/2010/main" val="123893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838200" y="365125"/>
                <a:ext cx="10515600" cy="5986907"/>
              </a:xfrm>
            </p:spPr>
            <p:txBody>
              <a:bodyPr>
                <a:noAutofit/>
              </a:bodyPr>
              <a:lstStyle/>
              <a:p>
                <a:pPr algn="ctr">
                  <a:lnSpc>
                    <a:spcPct val="100000"/>
                  </a:lnSpc>
                  <a:spcAft>
                    <a:spcPts val="0"/>
                  </a:spcAft>
                </a:pP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Все существующие математические модели динамики популяций </a:t>
                </a:r>
                <a:r>
                  <a:rPr lang="ru-RU" sz="2000" kern="0" dirty="0" smtClean="0">
                    <a:latin typeface="Times New Roman" panose="02020603050405020304" pitchFamily="18" charset="0"/>
                    <a:ea typeface="Times New Roman" panose="02020603050405020304" pitchFamily="18" charset="0"/>
                    <a:cs typeface="Times New Roman" panose="02020603050405020304" pitchFamily="18" charset="0"/>
                  </a:rPr>
                  <a:t>можно </a:t>
                </a: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разделить на четыре группы: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 основанные на отношении пища – потребитель, где рыба выступает в роли потребителя;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 основанные на отношении хищник – жертва, где рыба выступает в качестве жертвы. В эту же группу включаются модели, где в роли хищника выступает промысел;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 основанные на предположении о закономерном количественном отношении родительского стада и потомства;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 в которых рассматривается несколько взаимодействующих величин – пополнение, рост, убыль.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Существуют также модели по изучению пространственного распределения рыб во время миграций.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dirty="0">
                    <a:latin typeface="Times New Roman" panose="02020603050405020304" pitchFamily="18" charset="0"/>
                    <a:ea typeface="Calibri" panose="020F0502020204030204" pitchFamily="34" charset="0"/>
                    <a:cs typeface="Times New Roman" panose="02020603050405020304" pitchFamily="18" charset="0"/>
                  </a:rPr>
                  <a:t>По принципу построения математические модели могут быть объединены в две группы: 1) с «непрерывным временем», базирующиеся на дифференциальных уравнениях, и 2) основанные на дискретном времени и строящиеся на основе структурных схем.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Возможны </a:t>
                </a:r>
                <a:r>
                  <a:rPr lang="ru-RU" sz="2000" dirty="0">
                    <a:latin typeface="Times New Roman" panose="02020603050405020304" pitchFamily="18" charset="0"/>
                    <a:ea typeface="Calibri" panose="020F0502020204030204" pitchFamily="34" charset="0"/>
                    <a:cs typeface="Times New Roman" panose="02020603050405020304" pitchFamily="18" charset="0"/>
                  </a:rPr>
                  <a:t>и комбинированные дискретно-непрерывные модели.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latin typeface="Times New Roman" panose="02020603050405020304" pitchFamily="18" charset="0"/>
                    <a:ea typeface="Calibri" panose="020F0502020204030204" pitchFamily="34" charset="0"/>
                    <a:cs typeface="Times New Roman" panose="02020603050405020304" pitchFamily="18" charset="0"/>
                  </a:rPr>
                </a:br>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Ф.И. Баранов был первым исследователем, использовавшим дифференциальные уравнения для оценки динамики численности рыб: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en-US" sz="2000" i="1" kern="0" dirty="0">
                    <a:latin typeface="Times New Roman" panose="02020603050405020304" pitchFamily="18" charset="0"/>
                    <a:ea typeface="Times New Roman" panose="02020603050405020304" pitchFamily="18" charset="0"/>
                    <a:cs typeface="Times New Roman" panose="02020603050405020304" pitchFamily="18" charset="0"/>
                  </a:rPr>
                  <a:t>N</a:t>
                </a:r>
                <a:r>
                  <a:rPr lang="ru-RU" sz="2000" b="0"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0" i="1"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ru-RU" sz="2000" b="0"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000" b="0" kern="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0" i="1" kern="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ru-RU" sz="2000" b="0"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ru-RU" sz="20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ru-RU" sz="2000" b="0" i="1" kern="0">
                            <a:effectLst/>
                            <a:latin typeface="Cambria Math" panose="02040503050406030204" pitchFamily="18" charset="0"/>
                            <a:ea typeface="Times New Roman" panose="02020603050405020304" pitchFamily="18" charset="0"/>
                          </a:rPr>
                        </m:ctrlPr>
                      </m:sSupPr>
                      <m:e>
                        <m:r>
                          <a:rPr lang="en-US" sz="2000" b="1" i="1" kern="0">
                            <a:effectLst/>
                            <a:latin typeface="Cambria Math" panose="02040503050406030204" pitchFamily="18" charset="0"/>
                            <a:ea typeface="Times New Roman" panose="02020603050405020304" pitchFamily="18" charset="0"/>
                          </a:rPr>
                          <m:t>𝒆</m:t>
                        </m:r>
                      </m:e>
                      <m:sup>
                        <m:r>
                          <a:rPr lang="ru-RU" sz="2000" b="1" i="1" kern="0">
                            <a:effectLst/>
                            <a:latin typeface="Cambria Math" panose="02040503050406030204" pitchFamily="18" charset="0"/>
                            <a:ea typeface="Times New Roman" panose="02020603050405020304" pitchFamily="18" charset="0"/>
                          </a:rPr>
                          <m:t>−</m:t>
                        </m:r>
                        <m:r>
                          <a:rPr lang="en-US" sz="2000" b="1" i="1" kern="0">
                            <a:effectLst/>
                            <a:latin typeface="Cambria Math" panose="02040503050406030204" pitchFamily="18" charset="0"/>
                            <a:ea typeface="Times New Roman" panose="02020603050405020304" pitchFamily="18" charset="0"/>
                          </a:rPr>
                          <m:t>𝒁𝒕</m:t>
                        </m:r>
                      </m:sup>
                    </m:sSup>
                  </m:oMath>
                </a14:m>
                <a:r>
                  <a:rPr lang="ru-RU" sz="2000" kern="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t/>
                </a:r>
                <a:br>
                  <a:rPr lang="ru-RU" sz="2000" b="1" kern="0" dirty="0">
                    <a:latin typeface="Times New Roman" panose="02020603050405020304" pitchFamily="18" charset="0"/>
                    <a:ea typeface="Times New Roman" panose="02020603050405020304" pitchFamily="18" charset="0"/>
                    <a:cs typeface="Times New Roman" panose="02020603050405020304" pitchFamily="18" charset="0"/>
                  </a:rPr>
                </a:br>
                <a:r>
                  <a:rPr lang="ru-RU" sz="2000" dirty="0">
                    <a:latin typeface="Times New Roman" panose="02020603050405020304" pitchFamily="18" charset="0"/>
                    <a:ea typeface="Calibri" panose="020F0502020204030204" pitchFamily="34" charset="0"/>
                    <a:cs typeface="Times New Roman" panose="02020603050405020304" pitchFamily="18" charset="0"/>
                  </a:rPr>
                  <a:t>где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N</a:t>
                </a:r>
                <a:r>
                  <a:rPr lang="ru-RU" sz="2000" i="1" baseline="-25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baseline="-25000" dirty="0">
                    <a:effectLst/>
                    <a:latin typeface="Times New Roman" panose="02020603050405020304" pitchFamily="18" charset="0"/>
                    <a:ea typeface="Calibri" panose="020F0502020204030204" pitchFamily="34" charset="0"/>
                    <a:cs typeface="Times New Roman" panose="02020603050405020304" pitchFamily="18" charset="0"/>
                  </a:rPr>
                  <a:t>t</a:t>
                </a:r>
                <a:r>
                  <a:rPr lang="ru-RU" sz="2000" i="1" baseline="-250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 численность группы в возрасте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t</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N</a:t>
                </a:r>
                <a:r>
                  <a:rPr lang="ru-RU" sz="20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 первоначальная численность этой группы; е – 2,72 – основание натурального логарифма;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z</a:t>
                </a:r>
                <a:r>
                  <a:rPr lang="en-US" sz="2000" i="1" baseline="-250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 коэффициент общей смертности в возрасте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t</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986907"/>
              </a:xfrm>
              <a:blipFill rotWithShape="0">
                <a:blip r:embed="rId2"/>
                <a:stretch>
                  <a:fillRect l="-58" t="-2240" r="-696" b="-3564"/>
                </a:stretch>
              </a:blipFill>
            </p:spPr>
            <p:txBody>
              <a:bodyPr/>
              <a:lstStyle/>
              <a:p>
                <a:r>
                  <a:rPr lang="ru-RU">
                    <a:noFill/>
                  </a:rPr>
                  <a:t> </a:t>
                </a:r>
              </a:p>
            </p:txBody>
          </p:sp>
        </mc:Fallback>
      </mc:AlternateContent>
    </p:spTree>
    <p:extLst>
      <p:ext uri="{BB962C8B-B14F-4D97-AF65-F5344CB8AC3E}">
        <p14:creationId xmlns:p14="http://schemas.microsoft.com/office/powerpoint/2010/main" val="48728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121408" y="540132"/>
            <a:ext cx="7515775" cy="5636832"/>
          </a:xfrm>
          <a:prstGeom prst="rect">
            <a:avLst/>
          </a:prstGeom>
        </p:spPr>
      </p:pic>
    </p:spTree>
    <p:extLst>
      <p:ext uri="{BB962C8B-B14F-4D97-AF65-F5344CB8AC3E}">
        <p14:creationId xmlns:p14="http://schemas.microsoft.com/office/powerpoint/2010/main" val="1124114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f2.ppt-online.org/files2/slide/g/gLi0HERAwbS1xOq5NdWmevPQl3XfVyo9TcCn86tjK/slide-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4848" y="1080072"/>
            <a:ext cx="6242304" cy="467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2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21792"/>
            <a:ext cx="10515600" cy="5555171"/>
          </a:xfrm>
        </p:spPr>
        <p:txBody>
          <a:bodyPr/>
          <a:lstStyle/>
          <a:p>
            <a:pPr marL="0" indent="0" algn="ctr">
              <a:buNone/>
            </a:pPr>
            <a:r>
              <a:rPr lang="ru-RU" sz="2400" dirty="0" smtClean="0">
                <a:effectLst/>
                <a:latin typeface="Times New Roman" panose="02020603050405020304" pitchFamily="18" charset="0"/>
                <a:ea typeface="Calibri" panose="020F0502020204030204" pitchFamily="34" charset="0"/>
              </a:rPr>
              <a:t>Расчет предполагаемого улова при применении методов определения относительной величины запаса зависит не только от динамики возрастного состава, то есть от урожайности поколений и темпа их изъятия промыслом, но и от степени изменения биологических свойств популяции.</a:t>
            </a:r>
          </a:p>
          <a:p>
            <a:pPr marL="113665" indent="0" algn="ctr">
              <a:lnSpc>
                <a:spcPct val="100000"/>
              </a:lnSpc>
              <a:spcBef>
                <a:spcPts val="0"/>
              </a:spcBef>
              <a:buNone/>
            </a:pPr>
            <a:r>
              <a:rPr lang="ru-RU" sz="2400" kern="0" dirty="0" smtClean="0">
                <a:effectLst/>
                <a:latin typeface="Times New Roman" panose="02020603050405020304" pitchFamily="18" charset="0"/>
                <a:ea typeface="Times New Roman" panose="02020603050405020304" pitchFamily="18" charset="0"/>
              </a:rPr>
              <a:t>Расчет промыслового запаса ведется в следующей последовательности: пополнение, рост, естественная убыль, промысел. </a:t>
            </a:r>
          </a:p>
          <a:p>
            <a:pPr marL="0" indent="0" algn="ctr">
              <a:lnSpc>
                <a:spcPct val="100000"/>
              </a:lnSpc>
              <a:spcBef>
                <a:spcPts val="0"/>
              </a:spcBef>
              <a:buNone/>
            </a:pPr>
            <a:r>
              <a:rPr lang="ru-RU" sz="2400" dirty="0" smtClean="0">
                <a:effectLst/>
                <a:latin typeface="Times New Roman" panose="02020603050405020304" pitchFamily="18" charset="0"/>
                <a:ea typeface="Calibri" panose="020F0502020204030204" pitchFamily="34" charset="0"/>
              </a:rPr>
              <a:t>Пополнение рассчитывается на основании количественного учета молоди и экстраполяции полученных данных с аналогичными результатами прошлых лет.</a:t>
            </a:r>
            <a:endParaRPr lang="ru-RU" sz="2400" dirty="0"/>
          </a:p>
        </p:txBody>
      </p:sp>
      <p:pic>
        <p:nvPicPr>
          <p:cNvPr id="2" name="Рисунок 1"/>
          <p:cNvPicPr>
            <a:picLocks noChangeAspect="1"/>
          </p:cNvPicPr>
          <p:nvPr/>
        </p:nvPicPr>
        <p:blipFill>
          <a:blip r:embed="rId2"/>
          <a:stretch>
            <a:fillRect/>
          </a:stretch>
        </p:blipFill>
        <p:spPr>
          <a:xfrm>
            <a:off x="4437888" y="3866388"/>
            <a:ext cx="3566160" cy="2674620"/>
          </a:xfrm>
          <a:prstGeom prst="rect">
            <a:avLst/>
          </a:prstGeom>
        </p:spPr>
      </p:pic>
    </p:spTree>
    <p:extLst>
      <p:ext uri="{BB962C8B-B14F-4D97-AF65-F5344CB8AC3E}">
        <p14:creationId xmlns:p14="http://schemas.microsoft.com/office/powerpoint/2010/main" val="693797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p:cNvSpPr>
                <a:spLocks noGrp="1"/>
              </p:cNvSpPr>
              <p:nvPr>
                <p:ph idx="1"/>
              </p:nvPr>
            </p:nvSpPr>
            <p:spPr>
              <a:xfrm>
                <a:off x="838200" y="658368"/>
                <a:ext cx="10515600" cy="5518595"/>
              </a:xfrm>
            </p:spPr>
            <p:txBody>
              <a:bodyPr>
                <a:normAutofit fontScale="92500" lnSpcReduction="10000"/>
              </a:bodyPr>
              <a:lstStyle/>
              <a:p>
                <a:pPr marL="342265" algn="ctr">
                  <a:lnSpc>
                    <a:spcPts val="1370"/>
                  </a:lnSpc>
                  <a:spcAft>
                    <a:spcPts val="0"/>
                  </a:spcAft>
                </a:pPr>
                <a:endParaRPr lang="ru-RU" kern="0" dirty="0" smtClean="0">
                  <a:latin typeface="Times New Roman" panose="02020603050405020304" pitchFamily="18" charset="0"/>
                  <a:ea typeface="Times New Roman" panose="02020603050405020304" pitchFamily="18" charset="0"/>
                </a:endParaRPr>
              </a:p>
              <a:p>
                <a:pPr marL="342265" algn="ctr">
                  <a:lnSpc>
                    <a:spcPts val="1370"/>
                  </a:lnSpc>
                  <a:spcAft>
                    <a:spcPts val="0"/>
                  </a:spcAft>
                </a:pPr>
                <a:endParaRPr lang="ru-RU" kern="0" dirty="0">
                  <a:latin typeface="Times New Roman" panose="02020603050405020304" pitchFamily="18" charset="0"/>
                  <a:ea typeface="Times New Roman" panose="02020603050405020304" pitchFamily="18" charset="0"/>
                </a:endParaRPr>
              </a:p>
              <a:p>
                <a:pPr marL="0" indent="0" algn="ctr">
                  <a:lnSpc>
                    <a:spcPct val="110000"/>
                  </a:lnSpc>
                  <a:spcBef>
                    <a:spcPts val="0"/>
                  </a:spcBef>
                  <a:spcAft>
                    <a:spcPts val="0"/>
                  </a:spcAft>
                  <a:buNone/>
                </a:pPr>
                <a:r>
                  <a:rPr lang="ru-RU" kern="0" dirty="0" smtClean="0">
                    <a:latin typeface="Times New Roman" panose="02020603050405020304" pitchFamily="18" charset="0"/>
                    <a:ea typeface="Times New Roman" panose="02020603050405020304" pitchFamily="18" charset="0"/>
                  </a:rPr>
                  <a:t>Определив </a:t>
                </a:r>
                <a:r>
                  <a:rPr lang="ru-RU" kern="0" dirty="0">
                    <a:latin typeface="Times New Roman" panose="02020603050405020304" pitchFamily="18" charset="0"/>
                    <a:ea typeface="Times New Roman" panose="02020603050405020304" pitchFamily="18" charset="0"/>
                  </a:rPr>
                  <a:t>сроки икрометания, район и глубины распределения икры и этапы развития икры и личинок, подсчеты производили умножением количества икры, приходящейся на 1 м</a:t>
                </a:r>
                <a:r>
                  <a:rPr lang="ru-RU" kern="0" baseline="30000" dirty="0">
                    <a:latin typeface="Times New Roman" panose="02020603050405020304" pitchFamily="18" charset="0"/>
                    <a:ea typeface="Times New Roman" panose="02020603050405020304" pitchFamily="18" charset="0"/>
                  </a:rPr>
                  <a:t>2</a:t>
                </a:r>
                <a:r>
                  <a:rPr lang="ru-RU" kern="0" dirty="0">
                    <a:latin typeface="Times New Roman" panose="02020603050405020304" pitchFamily="18" charset="0"/>
                    <a:ea typeface="Times New Roman" panose="02020603050405020304" pitchFamily="18" charset="0"/>
                  </a:rPr>
                  <a:t>, на общую площадь моря, где встречалась икра. </a:t>
                </a:r>
                <a:endParaRPr lang="ru-RU" sz="2400" b="1" kern="0" dirty="0">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endParaRPr lang="ru-RU" kern="0" dirty="0" smtClean="0">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kern="0" dirty="0" smtClean="0">
                    <a:latin typeface="Times New Roman" panose="02020603050405020304" pitchFamily="18" charset="0"/>
                    <a:ea typeface="Times New Roman" panose="02020603050405020304" pitchFamily="18" charset="0"/>
                  </a:rPr>
                  <a:t>N</a:t>
                </a:r>
                <a:r>
                  <a:rPr lang="ru-RU" b="0" kern="0" dirty="0" smtClean="0">
                    <a:effectLst/>
                    <a:latin typeface="Times New Roman" panose="02020603050405020304" pitchFamily="18" charset="0"/>
                    <a:ea typeface="Times New Roman" panose="02020603050405020304" pitchFamily="18" charset="0"/>
                  </a:rPr>
                  <a:t> </a:t>
                </a:r>
                <a:r>
                  <a:rPr lang="ru-RU" b="0"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b="0" i="1" kern="0">
                            <a:effectLst/>
                            <a:latin typeface="Cambria Math" panose="02040503050406030204" pitchFamily="18" charset="0"/>
                            <a:ea typeface="Times New Roman" panose="02020603050405020304" pitchFamily="18" charset="0"/>
                          </a:rPr>
                        </m:ctrlPr>
                      </m:fPr>
                      <m:num>
                        <m:r>
                          <a:rPr lang="en-US" b="1" i="1" kern="0">
                            <a:effectLst/>
                            <a:latin typeface="Cambria Math" panose="02040503050406030204" pitchFamily="18" charset="0"/>
                            <a:ea typeface="Times New Roman" panose="02020603050405020304" pitchFamily="18" charset="0"/>
                          </a:rPr>
                          <m:t>𝒑</m:t>
                        </m:r>
                      </m:num>
                      <m:den>
                        <m:r>
                          <a:rPr lang="en-US" b="1" i="1" kern="0">
                            <a:effectLst/>
                            <a:latin typeface="Cambria Math" panose="02040503050406030204" pitchFamily="18" charset="0"/>
                            <a:ea typeface="Times New Roman" panose="02020603050405020304" pitchFamily="18" charset="0"/>
                          </a:rPr>
                          <m:t>𝒒</m:t>
                        </m:r>
                      </m:den>
                    </m:f>
                  </m:oMath>
                </a14:m>
                <a:r>
                  <a:rPr lang="ru-RU" b="0" kern="0" dirty="0">
                    <a:effectLst/>
                    <a:latin typeface="Times New Roman" panose="02020603050405020304" pitchFamily="18" charset="0"/>
                    <a:ea typeface="Times New Roman" panose="02020603050405020304" pitchFamily="18" charset="0"/>
                  </a:rPr>
                  <a:t> * </a:t>
                </a:r>
                <a:r>
                  <a:rPr lang="en-US" b="0" kern="0" dirty="0">
                    <a:effectLst/>
                    <a:latin typeface="Times New Roman" panose="02020603050405020304" pitchFamily="18" charset="0"/>
                    <a:ea typeface="Times New Roman" panose="02020603050405020304" pitchFamily="18" charset="0"/>
                  </a:rPr>
                  <a:t>Q</a:t>
                </a:r>
                <a:r>
                  <a:rPr lang="ru-RU" b="0" kern="0" dirty="0">
                    <a:effectLst/>
                    <a:latin typeface="Times New Roman" panose="02020603050405020304" pitchFamily="18" charset="0"/>
                    <a:ea typeface="Times New Roman" panose="02020603050405020304" pitchFamily="18" charset="0"/>
                  </a:rPr>
                  <a:t>,</a:t>
                </a:r>
                <a:endParaRPr lang="ru-RU" sz="2400" b="1" kern="0" dirty="0">
                  <a:effectLst/>
                  <a:latin typeface="Times New Roman" panose="02020603050405020304" pitchFamily="18" charset="0"/>
                  <a:ea typeface="Times New Roman" panose="02020603050405020304" pitchFamily="18" charset="0"/>
                </a:endParaRPr>
              </a:p>
              <a:p>
                <a:pPr marL="0" indent="0" algn="just">
                  <a:lnSpc>
                    <a:spcPct val="100000"/>
                  </a:lnSpc>
                  <a:spcBef>
                    <a:spcPts val="0"/>
                  </a:spcBef>
                  <a:spcAft>
                    <a:spcPts val="0"/>
                  </a:spcAft>
                  <a:buNone/>
                </a:pPr>
                <a:r>
                  <a:rPr lang="ru-RU" b="0" kern="0" dirty="0">
                    <a:effectLst/>
                    <a:latin typeface="Times New Roman" panose="02020603050405020304" pitchFamily="18" charset="0"/>
                    <a:ea typeface="Times New Roman" panose="02020603050405020304" pitchFamily="18" charset="0"/>
                  </a:rPr>
                  <a:t>где </a:t>
                </a:r>
                <a:r>
                  <a:rPr lang="en-US" b="0" i="1" kern="0" dirty="0">
                    <a:effectLst/>
                    <a:latin typeface="Times New Roman" panose="02020603050405020304" pitchFamily="18" charset="0"/>
                    <a:ea typeface="Times New Roman" panose="02020603050405020304" pitchFamily="18" charset="0"/>
                  </a:rPr>
                  <a:t>N</a:t>
                </a:r>
                <a:r>
                  <a:rPr lang="ru-RU" b="0" kern="0" dirty="0">
                    <a:effectLst/>
                    <a:latin typeface="Times New Roman" panose="02020603050405020304" pitchFamily="18" charset="0"/>
                    <a:ea typeface="Times New Roman" panose="02020603050405020304" pitchFamily="18" charset="0"/>
                  </a:rPr>
                  <a:t> – общее количество выметанных икринок; р – среднее число икринок в улове; </a:t>
                </a:r>
                <a:r>
                  <a:rPr lang="en-US" b="0" i="1" kern="0" dirty="0">
                    <a:effectLst/>
                    <a:latin typeface="Times New Roman" panose="02020603050405020304" pitchFamily="18" charset="0"/>
                    <a:ea typeface="Times New Roman" panose="02020603050405020304" pitchFamily="18" charset="0"/>
                  </a:rPr>
                  <a:t>q</a:t>
                </a:r>
                <a:r>
                  <a:rPr lang="ru-RU" b="0" kern="0" dirty="0">
                    <a:effectLst/>
                    <a:latin typeface="Times New Roman" panose="02020603050405020304" pitchFamily="18" charset="0"/>
                    <a:ea typeface="Times New Roman" panose="02020603050405020304" pitchFamily="18" charset="0"/>
                  </a:rPr>
                  <a:t> – обловленный объем; </a:t>
                </a:r>
                <a:r>
                  <a:rPr lang="en-US" b="0" i="1" kern="0" dirty="0">
                    <a:effectLst/>
                    <a:latin typeface="Times New Roman" panose="02020603050405020304" pitchFamily="18" charset="0"/>
                    <a:ea typeface="Times New Roman" panose="02020603050405020304" pitchFamily="18" charset="0"/>
                  </a:rPr>
                  <a:t>Q</a:t>
                </a:r>
                <a:r>
                  <a:rPr lang="ru-RU" b="0" kern="0" dirty="0">
                    <a:effectLst/>
                    <a:latin typeface="Times New Roman" panose="02020603050405020304" pitchFamily="18" charset="0"/>
                    <a:ea typeface="Times New Roman" panose="02020603050405020304" pitchFamily="18" charset="0"/>
                  </a:rPr>
                  <a:t> – общий объем воды в исследуемом районе. </a:t>
                </a:r>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b="0" kern="0" dirty="0">
                    <a:effectLst/>
                    <a:latin typeface="Times New Roman" panose="02020603050405020304" pitchFamily="18" charset="0"/>
                    <a:ea typeface="Times New Roman" panose="02020603050405020304" pitchFamily="18" charset="0"/>
                  </a:rPr>
                  <a:t>S</a:t>
                </a:r>
                <a:r>
                  <a:rPr lang="en-US" b="0" kern="0" baseline="-25000" dirty="0">
                    <a:effectLst/>
                    <a:latin typeface="Times New Roman" panose="02020603050405020304" pitchFamily="18" charset="0"/>
                    <a:ea typeface="Times New Roman" panose="02020603050405020304" pitchFamily="18" charset="0"/>
                  </a:rPr>
                  <a:t>t</a:t>
                </a:r>
                <a:r>
                  <a:rPr lang="ru-RU" b="0" kern="0" dirty="0">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ru-RU" b="0" i="1" kern="0">
                            <a:effectLst/>
                            <a:latin typeface="Cambria Math" panose="02040503050406030204" pitchFamily="18" charset="0"/>
                            <a:ea typeface="Times New Roman" panose="02020603050405020304" pitchFamily="18" charset="0"/>
                          </a:rPr>
                        </m:ctrlPr>
                      </m:fPr>
                      <m:num>
                        <m:r>
                          <a:rPr lang="en-US" b="1" i="1" kern="0">
                            <a:effectLst/>
                            <a:latin typeface="Cambria Math" panose="02040503050406030204" pitchFamily="18" charset="0"/>
                            <a:ea typeface="Times New Roman" panose="02020603050405020304" pitchFamily="18" charset="0"/>
                          </a:rPr>
                          <m:t>𝑵</m:t>
                        </m:r>
                      </m:num>
                      <m:den>
                        <m:r>
                          <a:rPr lang="en-US" b="1" i="1" kern="0">
                            <a:effectLst/>
                            <a:latin typeface="Cambria Math" panose="02040503050406030204" pitchFamily="18" charset="0"/>
                            <a:ea typeface="Times New Roman" panose="02020603050405020304" pitchFamily="18" charset="0"/>
                          </a:rPr>
                          <m:t>𝒏</m:t>
                        </m:r>
                      </m:den>
                    </m:f>
                  </m:oMath>
                </a14:m>
                <a:r>
                  <a:rPr lang="ru-RU" b="0" kern="0" dirty="0">
                    <a:effectLst/>
                    <a:latin typeface="Times New Roman" panose="02020603050405020304" pitchFamily="18" charset="0"/>
                    <a:ea typeface="Times New Roman" panose="02020603050405020304" pitchFamily="18" charset="0"/>
                  </a:rPr>
                  <a:t> * </a:t>
                </a:r>
                <a:r>
                  <a:rPr lang="en-US" b="0" kern="0" dirty="0">
                    <a:effectLst/>
                    <a:latin typeface="Times New Roman" panose="02020603050405020304" pitchFamily="18" charset="0"/>
                    <a:ea typeface="Times New Roman" panose="02020603050405020304" pitchFamily="18" charset="0"/>
                  </a:rPr>
                  <a:t>S</a:t>
                </a:r>
                <a:r>
                  <a:rPr lang="ru-RU" b="0" kern="0" dirty="0">
                    <a:effectLst/>
                    <a:latin typeface="Times New Roman" panose="02020603050405020304" pitchFamily="18" charset="0"/>
                    <a:ea typeface="Times New Roman" panose="02020603050405020304" pitchFamily="18" charset="0"/>
                  </a:rPr>
                  <a:t>,</a:t>
                </a:r>
                <a:endParaRPr lang="ru-RU" sz="2400" b="1" kern="0" dirty="0">
                  <a:effectLst/>
                  <a:latin typeface="Times New Roman" panose="02020603050405020304" pitchFamily="18" charset="0"/>
                  <a:ea typeface="Times New Roman" panose="02020603050405020304" pitchFamily="18" charset="0"/>
                </a:endParaRPr>
              </a:p>
              <a:p>
                <a:pPr marL="0" indent="0" algn="just">
                  <a:lnSpc>
                    <a:spcPct val="100000"/>
                  </a:lnSpc>
                  <a:spcBef>
                    <a:spcPts val="0"/>
                  </a:spcBef>
                  <a:spcAft>
                    <a:spcPts val="0"/>
                  </a:spcAft>
                  <a:buNone/>
                </a:pPr>
                <a:r>
                  <a:rPr lang="ru-RU" b="0" kern="0" dirty="0">
                    <a:effectLst/>
                    <a:latin typeface="Times New Roman" panose="02020603050405020304" pitchFamily="18" charset="0"/>
                    <a:ea typeface="Times New Roman" panose="02020603050405020304" pitchFamily="18" charset="0"/>
                  </a:rPr>
                  <a:t>где </a:t>
                </a:r>
                <a:r>
                  <a:rPr lang="en-US" b="0" i="1" kern="0" dirty="0">
                    <a:effectLst/>
                    <a:latin typeface="Times New Roman" panose="02020603050405020304" pitchFamily="18" charset="0"/>
                    <a:ea typeface="Times New Roman" panose="02020603050405020304" pitchFamily="18" charset="0"/>
                  </a:rPr>
                  <a:t>S</a:t>
                </a:r>
                <a:r>
                  <a:rPr lang="en-US" b="0" i="1" kern="0" baseline="-25000" dirty="0">
                    <a:effectLst/>
                    <a:latin typeface="Times New Roman" panose="02020603050405020304" pitchFamily="18" charset="0"/>
                    <a:ea typeface="Times New Roman" panose="02020603050405020304" pitchFamily="18" charset="0"/>
                  </a:rPr>
                  <a:t>t</a:t>
                </a:r>
                <a:r>
                  <a:rPr lang="ru-RU" b="0" kern="0" dirty="0">
                    <a:effectLst/>
                    <a:latin typeface="Times New Roman" panose="02020603050405020304" pitchFamily="18" charset="0"/>
                    <a:ea typeface="Times New Roman" panose="02020603050405020304" pitchFamily="18" charset="0"/>
                  </a:rPr>
                  <a:t> – величина нерестового стада; </a:t>
                </a:r>
                <a:r>
                  <a:rPr lang="en-US" b="0" i="1" kern="0" dirty="0">
                    <a:effectLst/>
                    <a:latin typeface="Times New Roman" panose="02020603050405020304" pitchFamily="18" charset="0"/>
                    <a:ea typeface="Times New Roman" panose="02020603050405020304" pitchFamily="18" charset="0"/>
                  </a:rPr>
                  <a:t>S</a:t>
                </a:r>
                <a:r>
                  <a:rPr lang="ru-RU" b="0" kern="0" dirty="0">
                    <a:effectLst/>
                    <a:latin typeface="Times New Roman" panose="02020603050405020304" pitchFamily="18" charset="0"/>
                    <a:ea typeface="Times New Roman" panose="02020603050405020304" pitchFamily="18" charset="0"/>
                  </a:rPr>
                  <a:t> – соотношение полов; </a:t>
                </a:r>
                <a:r>
                  <a:rPr lang="en-US" b="0" i="1" kern="0" dirty="0">
                    <a:effectLst/>
                    <a:latin typeface="Times New Roman" panose="02020603050405020304" pitchFamily="18" charset="0"/>
                    <a:ea typeface="Times New Roman" panose="02020603050405020304" pitchFamily="18" charset="0"/>
                  </a:rPr>
                  <a:t>n</a:t>
                </a:r>
                <a:r>
                  <a:rPr lang="ru-RU" b="0" kern="0" dirty="0">
                    <a:effectLst/>
                    <a:latin typeface="Times New Roman" panose="02020603050405020304" pitchFamily="18" charset="0"/>
                    <a:ea typeface="Times New Roman" panose="02020603050405020304" pitchFamily="18" charset="0"/>
                  </a:rPr>
                  <a:t> – средняя плодовитость (ИАП); </a:t>
                </a:r>
                <a:r>
                  <a:rPr lang="en-US" b="0" i="1" kern="0" dirty="0">
                    <a:effectLst/>
                    <a:latin typeface="Times New Roman" panose="02020603050405020304" pitchFamily="18" charset="0"/>
                    <a:ea typeface="Times New Roman" panose="02020603050405020304" pitchFamily="18" charset="0"/>
                  </a:rPr>
                  <a:t>N</a:t>
                </a:r>
                <a:r>
                  <a:rPr lang="ru-RU" b="0" kern="0" dirty="0">
                    <a:effectLst/>
                    <a:latin typeface="Times New Roman" panose="02020603050405020304" pitchFamily="18" charset="0"/>
                    <a:ea typeface="Times New Roman" panose="02020603050405020304" pitchFamily="18" charset="0"/>
                  </a:rPr>
                  <a:t> – общее число выметанных икринок. </a:t>
                </a:r>
                <a:endParaRPr lang="ru-RU" sz="2400" b="1" kern="0" dirty="0">
                  <a:effectLst/>
                  <a:latin typeface="Times New Roman" panose="02020603050405020304" pitchFamily="18" charset="0"/>
                  <a:ea typeface="Times New Roman" panose="02020603050405020304" pitchFamily="18" charset="0"/>
                </a:endParaRPr>
              </a:p>
              <a:p>
                <a:pPr marL="0" indent="0">
                  <a:buNone/>
                </a:pPr>
                <a:endParaRPr lang="ru-RU" dirty="0"/>
              </a:p>
            </p:txBody>
          </p:sp>
        </mc:Choice>
        <mc:Fallback>
          <p:sp>
            <p:nvSpPr>
              <p:cNvPr id="3" name="Объект 2"/>
              <p:cNvSpPr>
                <a:spLocks noGrp="1" noRot="1" noChangeAspect="1" noMove="1" noResize="1" noEditPoints="1" noAdjustHandles="1" noChangeArrowheads="1" noChangeShapeType="1" noTextEdit="1"/>
              </p:cNvSpPr>
              <p:nvPr>
                <p:ph idx="1"/>
              </p:nvPr>
            </p:nvSpPr>
            <p:spPr>
              <a:xfrm>
                <a:off x="838200" y="658368"/>
                <a:ext cx="10515600" cy="5518595"/>
              </a:xfrm>
              <a:blipFill rotWithShape="0">
                <a:blip r:embed="rId2"/>
                <a:stretch>
                  <a:fillRect l="-1043" r="-986"/>
                </a:stretch>
              </a:blipFill>
            </p:spPr>
            <p:txBody>
              <a:bodyPr/>
              <a:lstStyle/>
              <a:p>
                <a:r>
                  <a:rPr lang="ru-RU">
                    <a:noFill/>
                  </a:rPr>
                  <a:t> </a:t>
                </a:r>
              </a:p>
            </p:txBody>
          </p:sp>
        </mc:Fallback>
      </mc:AlternateContent>
    </p:spTree>
    <p:extLst>
      <p:ext uri="{BB962C8B-B14F-4D97-AF65-F5344CB8AC3E}">
        <p14:creationId xmlns:p14="http://schemas.microsoft.com/office/powerpoint/2010/main" val="190146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p:cNvSpPr>
                <a:spLocks noGrp="1"/>
              </p:cNvSpPr>
              <p:nvPr>
                <p:ph idx="1"/>
              </p:nvPr>
            </p:nvSpPr>
            <p:spPr>
              <a:xfrm>
                <a:off x="838200" y="780288"/>
                <a:ext cx="10515600" cy="5396675"/>
              </a:xfrm>
            </p:spPr>
            <p:txBody>
              <a:bodyPr/>
              <a:lstStyle/>
              <a:p>
                <a:pPr marL="0" indent="0" algn="ctr">
                  <a:lnSpc>
                    <a:spcPct val="100000"/>
                  </a:lnSpc>
                  <a:spcBef>
                    <a:spcPts val="0"/>
                  </a:spcBef>
                  <a:buNone/>
                </a:pPr>
                <a:endParaRPr lang="ru-RU" kern="0" dirty="0" smtClean="0">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ru-RU" kern="0" dirty="0" smtClean="0">
                    <a:latin typeface="Times New Roman" panose="02020603050405020304" pitchFamily="18" charset="0"/>
                    <a:ea typeface="Times New Roman" panose="02020603050405020304" pitchFamily="18" charset="0"/>
                  </a:rPr>
                  <a:t>Погрешности </a:t>
                </a:r>
                <a:r>
                  <a:rPr lang="ru-RU" kern="0" dirty="0">
                    <a:latin typeface="Times New Roman" panose="02020603050405020304" pitchFamily="18" charset="0"/>
                    <a:ea typeface="Times New Roman" panose="02020603050405020304" pitchFamily="18" charset="0"/>
                  </a:rPr>
                  <a:t>этого метода связаны с недоучетом гибели развивающейся икры, с неравномерностью распределения ее по глубинам, недостатками в конструкциях орудий лова, что отражается на их </a:t>
                </a:r>
                <a:r>
                  <a:rPr lang="ru-RU" kern="0" dirty="0" smtClean="0">
                    <a:latin typeface="Times New Roman" panose="02020603050405020304" pitchFamily="18" charset="0"/>
                    <a:ea typeface="Times New Roman" panose="02020603050405020304" pitchFamily="18" charset="0"/>
                  </a:rPr>
                  <a:t>уловистости:</a:t>
                </a:r>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en-US" b="0" kern="0" dirty="0">
                    <a:effectLst/>
                    <a:latin typeface="Times New Roman" panose="02020603050405020304" pitchFamily="18" charset="0"/>
                    <a:ea typeface="Times New Roman" panose="02020603050405020304" pitchFamily="18" charset="0"/>
                  </a:rPr>
                  <a:t>P = </a:t>
                </a:r>
                <a14:m>
                  <m:oMath xmlns:m="http://schemas.openxmlformats.org/officeDocument/2006/math">
                    <m:f>
                      <m:fPr>
                        <m:ctrlPr>
                          <a:rPr lang="ru-RU" b="0" i="1" kern="0">
                            <a:effectLst/>
                            <a:latin typeface="Cambria Math" panose="02040503050406030204" pitchFamily="18" charset="0"/>
                            <a:ea typeface="Times New Roman" panose="02020603050405020304" pitchFamily="18" charset="0"/>
                          </a:rPr>
                        </m:ctrlPr>
                      </m:fPr>
                      <m:num>
                        <m:r>
                          <a:rPr lang="en-US" b="1" i="1" kern="0">
                            <a:effectLst/>
                            <a:latin typeface="Cambria Math" panose="02040503050406030204" pitchFamily="18" charset="0"/>
                            <a:ea typeface="Times New Roman" panose="02020603050405020304" pitchFamily="18" charset="0"/>
                          </a:rPr>
                          <m:t>𝑵</m:t>
                        </m:r>
                      </m:num>
                      <m:den>
                        <m:r>
                          <a:rPr lang="en-US" b="1" i="1" kern="0">
                            <a:effectLst/>
                            <a:latin typeface="Cambria Math" panose="02040503050406030204" pitchFamily="18" charset="0"/>
                            <a:ea typeface="Times New Roman" panose="02020603050405020304" pitchFamily="18" charset="0"/>
                          </a:rPr>
                          <m:t>𝒏</m:t>
                        </m:r>
                        <m:r>
                          <a:rPr lang="en-US" b="1" i="1" kern="0">
                            <a:effectLst/>
                            <a:latin typeface="Cambria Math" panose="02040503050406030204" pitchFamily="18" charset="0"/>
                            <a:ea typeface="Times New Roman" panose="02020603050405020304" pitchFamily="18" charset="0"/>
                          </a:rPr>
                          <m:t>∗</m:t>
                        </m:r>
                        <m:r>
                          <a:rPr lang="en-US" b="1" i="1" kern="0">
                            <a:effectLst/>
                            <a:latin typeface="Cambria Math" panose="02040503050406030204" pitchFamily="18" charset="0"/>
                            <a:ea typeface="Times New Roman" panose="02020603050405020304" pitchFamily="18" charset="0"/>
                          </a:rPr>
                          <m:t>𝑺</m:t>
                        </m:r>
                        <m:r>
                          <a:rPr lang="en-US" b="1" i="1" kern="0">
                            <a:effectLst/>
                            <a:latin typeface="Cambria Math" panose="02040503050406030204" pitchFamily="18" charset="0"/>
                            <a:ea typeface="Times New Roman" panose="02020603050405020304" pitchFamily="18" charset="0"/>
                          </a:rPr>
                          <m:t>∗(</m:t>
                        </m:r>
                        <m:r>
                          <a:rPr lang="en-US" b="1" i="1" kern="0">
                            <a:effectLst/>
                            <a:latin typeface="Cambria Math" panose="02040503050406030204" pitchFamily="18" charset="0"/>
                            <a:ea typeface="Times New Roman" panose="02020603050405020304" pitchFamily="18" charset="0"/>
                          </a:rPr>
                          <m:t>𝟏</m:t>
                        </m:r>
                        <m:r>
                          <a:rPr lang="en-US" b="1" i="1" kern="0">
                            <a:effectLst/>
                            <a:latin typeface="Cambria Math" panose="02040503050406030204" pitchFamily="18" charset="0"/>
                            <a:ea typeface="Times New Roman" panose="02020603050405020304" pitchFamily="18" charset="0"/>
                          </a:rPr>
                          <m:t>− </m:t>
                        </m:r>
                        <m:f>
                          <m:fPr>
                            <m:ctrlPr>
                              <a:rPr lang="ru-RU" b="1" i="1" kern="0">
                                <a:effectLst/>
                                <a:latin typeface="Cambria Math" panose="02040503050406030204" pitchFamily="18" charset="0"/>
                                <a:ea typeface="Times New Roman" panose="02020603050405020304" pitchFamily="18" charset="0"/>
                              </a:rPr>
                            </m:ctrlPr>
                          </m:fPr>
                          <m:num>
                            <m:r>
                              <a:rPr lang="en-US" b="1" i="1" kern="0">
                                <a:effectLst/>
                                <a:latin typeface="Cambria Math" panose="02040503050406030204" pitchFamily="18" charset="0"/>
                                <a:ea typeface="Times New Roman" panose="02020603050405020304" pitchFamily="18" charset="0"/>
                              </a:rPr>
                              <m:t>𝒌</m:t>
                            </m:r>
                            <m:r>
                              <a:rPr lang="en-US" b="1" i="1" kern="0">
                                <a:effectLst/>
                                <a:latin typeface="Cambria Math" panose="02040503050406030204" pitchFamily="18" charset="0"/>
                                <a:ea typeface="Times New Roman" panose="02020603050405020304" pitchFamily="18" charset="0"/>
                              </a:rPr>
                              <m:t>𝟏</m:t>
                            </m:r>
                            <m:r>
                              <a:rPr lang="en-US" b="1" i="1" kern="0">
                                <a:effectLst/>
                                <a:latin typeface="Cambria Math" panose="02040503050406030204" pitchFamily="18" charset="0"/>
                                <a:ea typeface="Times New Roman" panose="02020603050405020304" pitchFamily="18" charset="0"/>
                              </a:rPr>
                              <m:t>∗</m:t>
                            </m:r>
                            <m:r>
                              <a:rPr lang="en-US" b="1" i="1" kern="0">
                                <a:effectLst/>
                                <a:latin typeface="Cambria Math" panose="02040503050406030204" pitchFamily="18" charset="0"/>
                                <a:ea typeface="Times New Roman" panose="02020603050405020304" pitchFamily="18" charset="0"/>
                              </a:rPr>
                              <m:t>𝒅</m:t>
                            </m:r>
                            <m:r>
                              <a:rPr lang="en-US" b="1" i="1" kern="0">
                                <a:effectLst/>
                                <a:latin typeface="Cambria Math" panose="02040503050406030204" pitchFamily="18" charset="0"/>
                                <a:ea typeface="Times New Roman" panose="02020603050405020304" pitchFamily="18" charset="0"/>
                              </a:rPr>
                              <m:t>𝟏</m:t>
                            </m:r>
                          </m:num>
                          <m:den>
                            <m:r>
                              <a:rPr lang="en-US" b="1" i="1" kern="0">
                                <a:effectLst/>
                                <a:latin typeface="Cambria Math" panose="02040503050406030204" pitchFamily="18" charset="0"/>
                                <a:ea typeface="Times New Roman" panose="02020603050405020304" pitchFamily="18" charset="0"/>
                              </a:rPr>
                              <m:t>𝑻</m:t>
                            </m:r>
                          </m:den>
                        </m:f>
                        <m:r>
                          <a:rPr lang="en-US" b="1" i="1" kern="0">
                            <a:effectLst/>
                            <a:latin typeface="Cambria Math" panose="02040503050406030204" pitchFamily="18" charset="0"/>
                            <a:ea typeface="Times New Roman" panose="02020603050405020304" pitchFamily="18" charset="0"/>
                          </a:rPr>
                          <m:t>)</m:t>
                        </m:r>
                      </m:den>
                    </m:f>
                  </m:oMath>
                </a14:m>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ru-RU" dirty="0">
                    <a:effectLst/>
                    <a:latin typeface="Times New Roman" panose="02020603050405020304" pitchFamily="18" charset="0"/>
                    <a:ea typeface="Calibri" panose="020F0502020204030204" pitchFamily="34" charset="0"/>
                  </a:rPr>
                  <a:t>где Р – величина запаса; </a:t>
                </a:r>
                <a:r>
                  <a:rPr lang="en-US" i="1" dirty="0">
                    <a:effectLst/>
                    <a:latin typeface="Times New Roman" panose="02020603050405020304" pitchFamily="18" charset="0"/>
                    <a:ea typeface="Calibri" panose="020F0502020204030204" pitchFamily="34" charset="0"/>
                  </a:rPr>
                  <a:t>N</a:t>
                </a:r>
                <a:r>
                  <a:rPr lang="ru-RU" dirty="0">
                    <a:effectLst/>
                    <a:latin typeface="Times New Roman" panose="02020603050405020304" pitchFamily="18" charset="0"/>
                    <a:ea typeface="Calibri" panose="020F0502020204030204" pitchFamily="34" charset="0"/>
                  </a:rPr>
                  <a:t> – количество икры; </a:t>
                </a:r>
                <a:r>
                  <a:rPr lang="en-US" i="1" dirty="0">
                    <a:effectLst/>
                    <a:latin typeface="Times New Roman" panose="02020603050405020304" pitchFamily="18" charset="0"/>
                    <a:ea typeface="Calibri" panose="020F0502020204030204" pitchFamily="34" charset="0"/>
                  </a:rPr>
                  <a:t>S</a:t>
                </a:r>
                <a:r>
                  <a:rPr lang="ru-RU" dirty="0">
                    <a:effectLst/>
                    <a:latin typeface="Times New Roman" panose="02020603050405020304" pitchFamily="18" charset="0"/>
                    <a:ea typeface="Calibri" panose="020F0502020204030204" pitchFamily="34" charset="0"/>
                  </a:rPr>
                  <a:t> – соотношение полов; </a:t>
                </a:r>
                <a:r>
                  <a:rPr lang="en-US" i="1" dirty="0">
                    <a:effectLst/>
                    <a:latin typeface="Times New Roman" panose="02020603050405020304" pitchFamily="18" charset="0"/>
                    <a:ea typeface="Calibri" panose="020F0502020204030204" pitchFamily="34" charset="0"/>
                  </a:rPr>
                  <a:t>n</a:t>
                </a:r>
                <a:r>
                  <a:rPr lang="ru-RU" dirty="0">
                    <a:effectLst/>
                    <a:latin typeface="Times New Roman" panose="02020603050405020304" pitchFamily="18" charset="0"/>
                    <a:ea typeface="Calibri" panose="020F0502020204030204" pitchFamily="34" charset="0"/>
                  </a:rPr>
                  <a:t> – средняя индивидуальная абсолютная плодовитость (ИАП); </a:t>
                </a:r>
                <a:r>
                  <a:rPr lang="en-US" i="1" dirty="0">
                    <a:effectLst/>
                    <a:latin typeface="Times New Roman" panose="02020603050405020304" pitchFamily="18" charset="0"/>
                    <a:ea typeface="Calibri" panose="020F0502020204030204" pitchFamily="34" charset="0"/>
                  </a:rPr>
                  <a:t>k</a:t>
                </a:r>
                <a:r>
                  <a:rPr lang="ru-RU" baseline="-25000" dirty="0">
                    <a:effectLst/>
                    <a:latin typeface="Times New Roman" panose="02020603050405020304" pitchFamily="18" charset="0"/>
                    <a:ea typeface="Calibri" panose="020F0502020204030204" pitchFamily="34" charset="0"/>
                  </a:rPr>
                  <a:t>1</a:t>
                </a:r>
                <a:r>
                  <a:rPr lang="ru-RU" dirty="0">
                    <a:effectLst/>
                    <a:latin typeface="Times New Roman" panose="02020603050405020304" pitchFamily="18" charset="0"/>
                    <a:ea typeface="Calibri" panose="020F0502020204030204" pitchFamily="34" charset="0"/>
                  </a:rPr>
                  <a:t> – смертность икры до </a:t>
                </a:r>
                <a:r>
                  <a:rPr lang="ru-RU" dirty="0" err="1">
                    <a:effectLst/>
                    <a:latin typeface="Times New Roman" panose="02020603050405020304" pitchFamily="18" charset="0"/>
                    <a:ea typeface="Calibri" panose="020F0502020204030204" pitchFamily="34" charset="0"/>
                  </a:rPr>
                  <a:t>вылупления</a:t>
                </a:r>
                <a:r>
                  <a:rPr lang="ru-RU" dirty="0">
                    <a:effectLst/>
                    <a:latin typeface="Times New Roman" panose="02020603050405020304" pitchFamily="18" charset="0"/>
                    <a:ea typeface="Calibri" panose="020F0502020204030204" pitchFamily="34" charset="0"/>
                  </a:rPr>
                  <a:t>; </a:t>
                </a:r>
                <a:r>
                  <a:rPr lang="en-US" i="1" dirty="0">
                    <a:effectLst/>
                    <a:latin typeface="Times New Roman" panose="02020603050405020304" pitchFamily="18" charset="0"/>
                    <a:ea typeface="Calibri" panose="020F0502020204030204" pitchFamily="34" charset="0"/>
                  </a:rPr>
                  <a:t>d</a:t>
                </a:r>
                <a:r>
                  <a:rPr lang="ru-RU" baseline="-25000" dirty="0">
                    <a:effectLst/>
                    <a:latin typeface="Times New Roman" panose="02020603050405020304" pitchFamily="18" charset="0"/>
                    <a:ea typeface="Calibri" panose="020F0502020204030204" pitchFamily="34" charset="0"/>
                  </a:rPr>
                  <a:t>1</a:t>
                </a:r>
                <a:r>
                  <a:rPr lang="ru-RU" dirty="0">
                    <a:effectLst/>
                    <a:latin typeface="Times New Roman" panose="02020603050405020304" pitchFamily="18" charset="0"/>
                    <a:ea typeface="Calibri" panose="020F0502020204030204" pitchFamily="34" charset="0"/>
                  </a:rPr>
                  <a:t> – время между нерестом и взятием проб; Т</a:t>
                </a:r>
                <a:r>
                  <a:rPr lang="ru-RU" i="1" dirty="0">
                    <a:effectLst/>
                    <a:latin typeface="Times New Roman" panose="02020603050405020304" pitchFamily="18" charset="0"/>
                    <a:ea typeface="Calibri" panose="020F0502020204030204" pitchFamily="34" charset="0"/>
                  </a:rPr>
                  <a:t> </a:t>
                </a:r>
                <a:r>
                  <a:rPr lang="ru-RU" dirty="0">
                    <a:effectLst/>
                    <a:latin typeface="Times New Roman" panose="02020603050405020304" pitchFamily="18" charset="0"/>
                    <a:ea typeface="Calibri" panose="020F0502020204030204" pitchFamily="34" charset="0"/>
                  </a:rPr>
                  <a:t>– период инкубации в сутках.</a:t>
                </a:r>
                <a:endParaRPr lang="ru-RU" dirty="0"/>
              </a:p>
            </p:txBody>
          </p:sp>
        </mc:Choice>
        <mc:Fallback>
          <p:sp>
            <p:nvSpPr>
              <p:cNvPr id="3" name="Объект 2"/>
              <p:cNvSpPr>
                <a:spLocks noGrp="1" noRot="1" noChangeAspect="1" noMove="1" noResize="1" noEditPoints="1" noAdjustHandles="1" noChangeArrowheads="1" noChangeShapeType="1" noTextEdit="1"/>
              </p:cNvSpPr>
              <p:nvPr>
                <p:ph idx="1"/>
              </p:nvPr>
            </p:nvSpPr>
            <p:spPr>
              <a:xfrm>
                <a:off x="838200" y="780288"/>
                <a:ext cx="10515600" cy="5396675"/>
              </a:xfrm>
              <a:blipFill rotWithShape="0">
                <a:blip r:embed="rId2"/>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19142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p:cNvSpPr>
                <a:spLocks noGrp="1"/>
              </p:cNvSpPr>
              <p:nvPr>
                <p:ph idx="1"/>
              </p:nvPr>
            </p:nvSpPr>
            <p:spPr>
              <a:xfrm>
                <a:off x="838200" y="670560"/>
                <a:ext cx="10515600" cy="5506403"/>
              </a:xfrm>
            </p:spPr>
            <p:txBody>
              <a:bodyPr/>
              <a:lstStyle/>
              <a:p>
                <a:pPr marL="113665" indent="0" algn="ctr">
                  <a:lnSpc>
                    <a:spcPct val="100000"/>
                  </a:lnSpc>
                  <a:spcBef>
                    <a:spcPts val="0"/>
                  </a:spcBef>
                  <a:buNone/>
                </a:pPr>
                <a:r>
                  <a:rPr lang="ru-RU" kern="0" dirty="0" smtClean="0">
                    <a:latin typeface="Times New Roman" panose="02020603050405020304" pitchFamily="18" charset="0"/>
                    <a:ea typeface="Times New Roman" panose="02020603050405020304" pitchFamily="18" charset="0"/>
                  </a:rPr>
                  <a:t>Количество </a:t>
                </a:r>
                <a:r>
                  <a:rPr lang="ru-RU" kern="0" dirty="0">
                    <a:latin typeface="Times New Roman" panose="02020603050405020304" pitchFamily="18" charset="0"/>
                    <a:ea typeface="Times New Roman" panose="02020603050405020304" pitchFamily="18" charset="0"/>
                  </a:rPr>
                  <a:t>рыбы в нагульный период:</a:t>
                </a:r>
                <a:endParaRPr lang="ru-RU" sz="2400" kern="0" dirty="0">
                  <a:effectLst/>
                  <a:latin typeface="Times New Roman" panose="02020603050405020304" pitchFamily="18" charset="0"/>
                  <a:ea typeface="Times New Roman" panose="02020603050405020304" pitchFamily="18" charset="0"/>
                </a:endParaRPr>
              </a:p>
              <a:p>
                <a:pPr marL="113665" indent="0" algn="ctr">
                  <a:lnSpc>
                    <a:spcPct val="100000"/>
                  </a:lnSpc>
                  <a:spcBef>
                    <a:spcPts val="0"/>
                  </a:spcBef>
                  <a:buNone/>
                </a:pPr>
                <a:r>
                  <a:rPr lang="ru-RU" kern="0" dirty="0">
                    <a:effectLst/>
                    <a:latin typeface="Times New Roman" panose="02020603050405020304" pitchFamily="18" charset="0"/>
                    <a:ea typeface="Times New Roman" panose="02020603050405020304" pitchFamily="18" charset="0"/>
                  </a:rPr>
                  <a:t>К = </a:t>
                </a:r>
                <a14:m>
                  <m:oMath xmlns:m="http://schemas.openxmlformats.org/officeDocument/2006/math">
                    <m:f>
                      <m:fPr>
                        <m:ctrlPr>
                          <a:rPr lang="ru-RU" i="1" kern="0">
                            <a:effectLst/>
                            <a:latin typeface="Cambria Math" panose="02040503050406030204" pitchFamily="18" charset="0"/>
                            <a:ea typeface="Times New Roman" panose="02020603050405020304" pitchFamily="18" charset="0"/>
                          </a:rPr>
                        </m:ctrlPr>
                      </m:fPr>
                      <m:num>
                        <m:r>
                          <a:rPr lang="ru-RU" b="0" i="1" kern="0">
                            <a:effectLst/>
                            <a:latin typeface="Cambria Math" panose="02040503050406030204" pitchFamily="18" charset="0"/>
                            <a:ea typeface="Times New Roman" panose="02020603050405020304" pitchFamily="18" charset="0"/>
                          </a:rPr>
                          <m:t>Пн∗(Кв+Ко)</m:t>
                        </m:r>
                      </m:num>
                      <m:den>
                        <m:r>
                          <a:rPr lang="ru-RU" b="0" i="1" kern="0">
                            <a:effectLst/>
                            <a:latin typeface="Cambria Math" panose="02040503050406030204" pitchFamily="18" charset="0"/>
                            <a:ea typeface="Times New Roman" panose="02020603050405020304" pitchFamily="18" charset="0"/>
                          </a:rPr>
                          <m:t>𝑛</m:t>
                        </m:r>
                      </m:den>
                    </m:f>
                  </m:oMath>
                </a14:m>
                <a:r>
                  <a:rPr lang="ru-RU" kern="0" dirty="0">
                    <a:effectLst/>
                    <a:latin typeface="Times New Roman" panose="02020603050405020304" pitchFamily="18" charset="0"/>
                    <a:ea typeface="Times New Roman" panose="02020603050405020304" pitchFamily="18" charset="0"/>
                  </a:rPr>
                  <a:t> + Ко</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ru-RU" dirty="0">
                    <a:effectLst/>
                    <a:latin typeface="Times New Roman" panose="02020603050405020304" pitchFamily="18" charset="0"/>
                    <a:ea typeface="Calibri" panose="020F0502020204030204" pitchFamily="34" charset="0"/>
                  </a:rPr>
                  <a:t>где К – количество рыбы в нагульный период; </a:t>
                </a:r>
                <a:r>
                  <a:rPr lang="ru-RU" dirty="0" err="1">
                    <a:effectLst/>
                    <a:latin typeface="Times New Roman" panose="02020603050405020304" pitchFamily="18" charset="0"/>
                    <a:ea typeface="Calibri" panose="020F0502020204030204" pitchFamily="34" charset="0"/>
                  </a:rPr>
                  <a:t>П</a:t>
                </a:r>
                <a:r>
                  <a:rPr lang="ru-RU" baseline="-25000" dirty="0" err="1">
                    <a:effectLst/>
                    <a:latin typeface="Times New Roman" panose="02020603050405020304" pitchFamily="18" charset="0"/>
                    <a:ea typeface="Calibri" panose="020F0502020204030204" pitchFamily="34" charset="0"/>
                  </a:rPr>
                  <a:t>н</a:t>
                </a:r>
                <a:r>
                  <a:rPr lang="ru-RU" dirty="0">
                    <a:effectLst/>
                    <a:latin typeface="Times New Roman" panose="02020603050405020304" pitchFamily="18" charset="0"/>
                    <a:ea typeface="Calibri" panose="020F0502020204030204" pitchFamily="34" charset="0"/>
                  </a:rPr>
                  <a:t> – % неполовозрелой рыбы перед зимовкой; </a:t>
                </a:r>
                <a:r>
                  <a:rPr lang="ru-RU" dirty="0" err="1">
                    <a:effectLst/>
                    <a:latin typeface="Times New Roman" panose="02020603050405020304" pitchFamily="18" charset="0"/>
                    <a:ea typeface="Calibri" panose="020F0502020204030204" pitchFamily="34" charset="0"/>
                  </a:rPr>
                  <a:t>К</a:t>
                </a:r>
                <a:r>
                  <a:rPr lang="ru-RU" baseline="-25000" dirty="0" err="1">
                    <a:effectLst/>
                    <a:latin typeface="Times New Roman" panose="02020603050405020304" pitchFamily="18" charset="0"/>
                    <a:ea typeface="Calibri" panose="020F0502020204030204" pitchFamily="34" charset="0"/>
                  </a:rPr>
                  <a:t>в</a:t>
                </a:r>
                <a:r>
                  <a:rPr lang="ru-RU" dirty="0">
                    <a:effectLst/>
                    <a:latin typeface="Times New Roman" panose="02020603050405020304" pitchFamily="18" charset="0"/>
                    <a:ea typeface="Calibri" panose="020F0502020204030204" pitchFamily="34" charset="0"/>
                  </a:rPr>
                  <a:t> – количество рыбы, выловленной при нересте; К</a:t>
                </a:r>
                <a:r>
                  <a:rPr lang="ru-RU" baseline="-25000" dirty="0">
                    <a:effectLst/>
                    <a:latin typeface="Times New Roman" panose="02020603050405020304" pitchFamily="18" charset="0"/>
                    <a:ea typeface="Calibri" panose="020F0502020204030204" pitchFamily="34" charset="0"/>
                  </a:rPr>
                  <a:t>о</a:t>
                </a:r>
                <a:r>
                  <a:rPr lang="ru-RU" dirty="0">
                    <a:effectLst/>
                    <a:latin typeface="Times New Roman" panose="02020603050405020304" pitchFamily="18" charset="0"/>
                    <a:ea typeface="Calibri" panose="020F0502020204030204" pitchFamily="34" charset="0"/>
                  </a:rPr>
                  <a:t> – количество отнерестившейся рыбы, учтенной по отложенной икре; </a:t>
                </a:r>
                <a:r>
                  <a:rPr lang="en-US" i="1" dirty="0" err="1">
                    <a:effectLst/>
                    <a:latin typeface="Times New Roman" panose="02020603050405020304" pitchFamily="18" charset="0"/>
                    <a:ea typeface="Calibri" panose="020F0502020204030204" pitchFamily="34" charset="0"/>
                  </a:rPr>
                  <a:t>n</a:t>
                </a:r>
                <a:r>
                  <a:rPr lang="en-US" i="1" baseline="-25000" dirty="0" err="1">
                    <a:effectLst/>
                    <a:latin typeface="Times New Roman" panose="02020603050405020304" pitchFamily="18" charset="0"/>
                    <a:ea typeface="Calibri" panose="020F0502020204030204" pitchFamily="34" charset="0"/>
                  </a:rPr>
                  <a:t>n</a:t>
                </a:r>
                <a:r>
                  <a:rPr lang="ru-RU" dirty="0">
                    <a:effectLst/>
                    <a:latin typeface="Times New Roman" panose="02020603050405020304" pitchFamily="18" charset="0"/>
                    <a:ea typeface="Calibri" panose="020F0502020204030204" pitchFamily="34" charset="0"/>
                  </a:rPr>
                  <a:t> – % половозрелой рыбы перед зимовкой.</a:t>
                </a:r>
                <a:endParaRPr lang="ru-RU" dirty="0"/>
              </a:p>
            </p:txBody>
          </p:sp>
        </mc:Choice>
        <mc:Fallback>
          <p:sp>
            <p:nvSpPr>
              <p:cNvPr id="3" name="Объект 2"/>
              <p:cNvSpPr>
                <a:spLocks noGrp="1" noRot="1" noChangeAspect="1" noMove="1" noResize="1" noEditPoints="1" noAdjustHandles="1" noChangeArrowheads="1" noChangeShapeType="1" noTextEdit="1"/>
              </p:cNvSpPr>
              <p:nvPr>
                <p:ph idx="1"/>
              </p:nvPr>
            </p:nvSpPr>
            <p:spPr>
              <a:xfrm>
                <a:off x="838200" y="670560"/>
                <a:ext cx="10515600" cy="5506403"/>
              </a:xfrm>
              <a:blipFill rotWithShape="0">
                <a:blip r:embed="rId2"/>
                <a:stretch>
                  <a:fillRect l="-696" t="-1107" r="-1507"/>
                </a:stretch>
              </a:blipFill>
            </p:spPr>
            <p:txBody>
              <a:bodyPr/>
              <a:lstStyle/>
              <a:p>
                <a:r>
                  <a:rPr lang="ru-RU">
                    <a:noFill/>
                  </a:rPr>
                  <a:t> </a:t>
                </a:r>
              </a:p>
            </p:txBody>
          </p:sp>
        </mc:Fallback>
      </mc:AlternateContent>
      <p:pic>
        <p:nvPicPr>
          <p:cNvPr id="2" name="Рисунок 1"/>
          <p:cNvPicPr>
            <a:picLocks noChangeAspect="1"/>
          </p:cNvPicPr>
          <p:nvPr/>
        </p:nvPicPr>
        <p:blipFill>
          <a:blip r:embed="rId3"/>
          <a:stretch>
            <a:fillRect/>
          </a:stretch>
        </p:blipFill>
        <p:spPr>
          <a:xfrm>
            <a:off x="7082694" y="3608831"/>
            <a:ext cx="2949797" cy="2949797"/>
          </a:xfrm>
          <a:prstGeom prst="rect">
            <a:avLst/>
          </a:prstGeom>
        </p:spPr>
      </p:pic>
    </p:spTree>
    <p:extLst>
      <p:ext uri="{BB962C8B-B14F-4D97-AF65-F5344CB8AC3E}">
        <p14:creationId xmlns:p14="http://schemas.microsoft.com/office/powerpoint/2010/main" val="97649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838200" y="621792"/>
                <a:ext cx="10515600" cy="5555171"/>
              </a:xfrm>
            </p:spPr>
            <p:txBody>
              <a:bodyPr>
                <a:normAutofit fontScale="92500" lnSpcReduction="10000"/>
              </a:bodyPr>
              <a:lstStyle/>
              <a:p>
                <a:pPr marL="0" indent="0">
                  <a:buNone/>
                </a:pPr>
                <a:endParaRPr lang="ru-RU" dirty="0" smtClean="0"/>
              </a:p>
              <a:p>
                <a:pPr marL="0" indent="0" algn="ctr">
                  <a:lnSpc>
                    <a:spcPct val="100000"/>
                  </a:lnSpc>
                  <a:spcBef>
                    <a:spcPts val="0"/>
                  </a:spcBef>
                  <a:spcAft>
                    <a:spcPts val="0"/>
                  </a:spcAft>
                  <a:buNone/>
                </a:pPr>
                <a:r>
                  <a:rPr lang="ru-RU" kern="0" dirty="0">
                    <a:latin typeface="Times New Roman" panose="02020603050405020304" pitchFamily="18" charset="0"/>
                    <a:ea typeface="Times New Roman" panose="02020603050405020304" pitchFamily="18" charset="0"/>
                  </a:rPr>
                  <a:t>Оценка биомассы минтая в Беринговом море по пелагической икре и личинкам с учетом смертности производилась </a:t>
                </a:r>
                <a:r>
                  <a:rPr lang="ru-RU" kern="0" dirty="0" err="1">
                    <a:latin typeface="Times New Roman" panose="02020603050405020304" pitchFamily="18" charset="0"/>
                    <a:ea typeface="Times New Roman" panose="02020603050405020304" pitchFamily="18" charset="0"/>
                  </a:rPr>
                  <a:t>Булатовым</a:t>
                </a:r>
                <a:r>
                  <a:rPr lang="ru-RU" kern="0" dirty="0">
                    <a:latin typeface="Times New Roman" panose="02020603050405020304" pitchFamily="18" charset="0"/>
                    <a:ea typeface="Times New Roman" panose="02020603050405020304" pitchFamily="18" charset="0"/>
                  </a:rPr>
                  <a:t> О.А. в восьмидесятых годах прошлого столетия с использованием следующих уравнений: </a:t>
                </a:r>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kern="0" dirty="0">
                    <a:effectLst/>
                    <a:latin typeface="Times New Roman" panose="02020603050405020304" pitchFamily="18" charset="0"/>
                    <a:ea typeface="Times New Roman" panose="02020603050405020304" pitchFamily="18" charset="0"/>
                  </a:rPr>
                  <a:t>N</a:t>
                </a:r>
                <a:r>
                  <a:rPr lang="ru-RU" kern="0" baseline="-25000" dirty="0">
                    <a:effectLst/>
                    <a:latin typeface="Times New Roman" panose="02020603050405020304" pitchFamily="18" charset="0"/>
                    <a:ea typeface="Times New Roman" panose="02020603050405020304" pitchFamily="18" charset="0"/>
                  </a:rPr>
                  <a:t>общ</a:t>
                </a:r>
                <a:r>
                  <a:rPr lang="ru-RU" kern="0" dirty="0">
                    <a:effectLst/>
                    <a:latin typeface="Times New Roman" panose="02020603050405020304" pitchFamily="18" charset="0"/>
                    <a:ea typeface="Times New Roman" panose="02020603050405020304" pitchFamily="18" charset="0"/>
                  </a:rPr>
                  <a:t> = </a:t>
                </a:r>
                <a:r>
                  <a:rPr lang="en-US" kern="0" dirty="0">
                    <a:effectLst/>
                    <a:latin typeface="Times New Roman" panose="02020603050405020304" pitchFamily="18" charset="0"/>
                    <a:ea typeface="Times New Roman" panose="02020603050405020304" pitchFamily="18" charset="0"/>
                  </a:rPr>
                  <a:t>γ</a:t>
                </a:r>
                <a:r>
                  <a:rPr lang="ru-RU"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a:t>
                </a:r>
                <a:r>
                  <a:rPr lang="ru-RU" i="1" kern="0" baseline="-25000" dirty="0">
                    <a:effectLst/>
                    <a:latin typeface="Times New Roman" panose="02020603050405020304" pitchFamily="18" charset="0"/>
                    <a:ea typeface="Times New Roman" panose="02020603050405020304" pitchFamily="18" charset="0"/>
                  </a:rPr>
                  <a:t>1</a:t>
                </a:r>
                <a:r>
                  <a:rPr lang="ru-RU" i="1"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a:t>
                </a:r>
                <a:r>
                  <a:rPr lang="ru-RU" i="1" kern="0" baseline="-25000" dirty="0">
                    <a:effectLst/>
                    <a:latin typeface="Times New Roman" panose="02020603050405020304" pitchFamily="18" charset="0"/>
                    <a:ea typeface="Times New Roman" panose="02020603050405020304" pitchFamily="18" charset="0"/>
                  </a:rPr>
                  <a:t>2</a:t>
                </a:r>
                <a:r>
                  <a:rPr lang="ru-RU" i="1"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a:t>
                </a:r>
                <a:r>
                  <a:rPr lang="ru-RU" i="1" kern="0" baseline="-25000" dirty="0">
                    <a:effectLst/>
                    <a:latin typeface="Times New Roman" panose="02020603050405020304" pitchFamily="18" charset="0"/>
                    <a:ea typeface="Times New Roman" panose="02020603050405020304" pitchFamily="18" charset="0"/>
                  </a:rPr>
                  <a:t>3</a:t>
                </a:r>
                <a:r>
                  <a:rPr lang="ru-RU" i="1" kern="0" dirty="0">
                    <a:effectLst/>
                    <a:latin typeface="Times New Roman" panose="02020603050405020304" pitchFamily="18" charset="0"/>
                    <a:ea typeface="Times New Roman" panose="02020603050405020304" pitchFamily="18" charset="0"/>
                  </a:rPr>
                  <a:t>) +</a:t>
                </a:r>
                <a:r>
                  <a:rPr lang="ru-RU" kern="0" dirty="0">
                    <a:effectLst/>
                    <a:latin typeface="Times New Roman" panose="02020603050405020304" pitchFamily="18" charset="0"/>
                    <a:ea typeface="Times New Roman" panose="02020603050405020304" pitchFamily="18" charset="0"/>
                  </a:rPr>
                  <a:t> </a:t>
                </a:r>
                <a:r>
                  <a:rPr lang="en-US" kern="0" dirty="0">
                    <a:effectLst/>
                    <a:latin typeface="Times New Roman" panose="02020603050405020304" pitchFamily="18" charset="0"/>
                    <a:ea typeface="Times New Roman" panose="02020603050405020304" pitchFamily="18" charset="0"/>
                  </a:rPr>
                  <a:t>γ</a:t>
                </a:r>
                <a:r>
                  <a:rPr lang="ru-RU"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 </a:t>
                </a:r>
                <a:r>
                  <a:rPr lang="ru-RU" kern="0" baseline="-25000" dirty="0" err="1">
                    <a:effectLst/>
                    <a:latin typeface="Times New Roman" panose="02020603050405020304" pitchFamily="18" charset="0"/>
                    <a:ea typeface="Times New Roman" panose="02020603050405020304" pitchFamily="18" charset="0"/>
                  </a:rPr>
                  <a:t>лич</a:t>
                </a:r>
                <a:r>
                  <a:rPr lang="ru-RU" kern="0" dirty="0">
                    <a:effectLst/>
                    <a:latin typeface="Times New Roman" panose="02020603050405020304" pitchFamily="18" charset="0"/>
                    <a:ea typeface="Times New Roman" panose="02020603050405020304" pitchFamily="18" charset="0"/>
                  </a:rPr>
                  <a:t>,</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ru-RU" kern="0" dirty="0">
                    <a:effectLst/>
                    <a:latin typeface="Times New Roman" panose="02020603050405020304" pitchFamily="18" charset="0"/>
                    <a:ea typeface="Times New Roman" panose="02020603050405020304" pitchFamily="18" charset="0"/>
                  </a:rPr>
                  <a:t> </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i="1" kern="0" dirty="0">
                    <a:effectLst/>
                    <a:latin typeface="Times New Roman" panose="02020603050405020304" pitchFamily="18" charset="0"/>
                    <a:ea typeface="Times New Roman" panose="02020603050405020304" pitchFamily="18" charset="0"/>
                  </a:rPr>
                  <a:t>N</a:t>
                </a:r>
                <a:r>
                  <a:rPr lang="ru-RU" kern="0" baseline="-25000" dirty="0">
                    <a:effectLst/>
                    <a:latin typeface="Times New Roman" panose="02020603050405020304" pitchFamily="18" charset="0"/>
                    <a:ea typeface="Times New Roman" panose="02020603050405020304" pitchFamily="18" charset="0"/>
                  </a:rPr>
                  <a:t>♀♀</a:t>
                </a:r>
                <a:r>
                  <a:rPr lang="ru-RU" kern="0" dirty="0">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ru-RU" i="1" kern="0">
                            <a:effectLst/>
                            <a:latin typeface="Cambria Math" panose="02040503050406030204" pitchFamily="18" charset="0"/>
                            <a:ea typeface="Times New Roman" panose="02020603050405020304" pitchFamily="18" charset="0"/>
                          </a:rPr>
                        </m:ctrlPr>
                      </m:fPr>
                      <m:num>
                        <m:r>
                          <a:rPr lang="ru-RU" b="0" i="1" kern="0">
                            <a:effectLst/>
                            <a:latin typeface="Cambria Math" panose="02040503050406030204" pitchFamily="18" charset="0"/>
                            <a:ea typeface="Times New Roman" panose="02020603050405020304" pitchFamily="18" charset="0"/>
                          </a:rPr>
                          <m:t>1,14∗ </m:t>
                        </m:r>
                        <m:r>
                          <a:rPr lang="en-US" b="0" i="1" kern="0">
                            <a:effectLst/>
                            <a:latin typeface="Cambria Math" panose="02040503050406030204" pitchFamily="18" charset="0"/>
                            <a:ea typeface="Times New Roman" panose="02020603050405020304" pitchFamily="18" charset="0"/>
                          </a:rPr>
                          <m:t>𝑁</m:t>
                        </m:r>
                        <m:r>
                          <a:rPr lang="en-US" b="0" i="1" kern="0">
                            <a:effectLst/>
                            <a:latin typeface="Cambria Math" panose="02040503050406030204" pitchFamily="18" charset="0"/>
                            <a:ea typeface="Times New Roman" panose="02020603050405020304" pitchFamily="18" charset="0"/>
                          </a:rPr>
                          <m:t> </m:t>
                        </m:r>
                        <m:r>
                          <a:rPr lang="ru-RU" b="0" kern="0" baseline="-25000">
                            <a:effectLst/>
                            <a:latin typeface="Cambria Math" panose="02040503050406030204" pitchFamily="18" charset="0"/>
                            <a:ea typeface="Times New Roman" panose="02020603050405020304" pitchFamily="18" charset="0"/>
                          </a:rPr>
                          <m:t>общ</m:t>
                        </m:r>
                        <m:r>
                          <a:rPr lang="ru-RU" b="0" i="1" kern="0">
                            <a:effectLst/>
                            <a:latin typeface="Cambria Math" panose="02040503050406030204" pitchFamily="18" charset="0"/>
                            <a:ea typeface="Times New Roman" panose="02020603050405020304" pitchFamily="18" charset="0"/>
                          </a:rPr>
                          <m:t> </m:t>
                        </m:r>
                      </m:num>
                      <m:den>
                        <m:r>
                          <a:rPr lang="en-US" b="0" i="1" kern="0">
                            <a:effectLst/>
                            <a:latin typeface="Cambria Math" panose="02040503050406030204" pitchFamily="18" charset="0"/>
                            <a:ea typeface="Times New Roman" panose="02020603050405020304" pitchFamily="18" charset="0"/>
                          </a:rPr>
                          <m:t>𝑅</m:t>
                        </m:r>
                      </m:den>
                    </m:f>
                  </m:oMath>
                </a14:m>
                <a:r>
                  <a:rPr lang="ru-RU" kern="0" dirty="0">
                    <a:effectLst/>
                    <a:latin typeface="Times New Roman" panose="02020603050405020304" pitchFamily="18" charset="0"/>
                    <a:ea typeface="Times New Roman" panose="02020603050405020304" pitchFamily="18" charset="0"/>
                  </a:rPr>
                  <a:t>,</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ru-RU" kern="0" dirty="0">
                    <a:effectLst/>
                    <a:latin typeface="Times New Roman" panose="02020603050405020304" pitchFamily="18" charset="0"/>
                    <a:ea typeface="Times New Roman" panose="02020603050405020304" pitchFamily="18" charset="0"/>
                  </a:rPr>
                  <a:t> </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i="1" kern="0" dirty="0">
                    <a:effectLst/>
                    <a:latin typeface="Times New Roman" panose="02020603050405020304" pitchFamily="18" charset="0"/>
                    <a:ea typeface="Times New Roman" panose="02020603050405020304" pitchFamily="18" charset="0"/>
                  </a:rPr>
                  <a:t>N</a:t>
                </a:r>
                <a:r>
                  <a:rPr lang="ru-RU" kern="0" baseline="-25000" dirty="0">
                    <a:effectLst/>
                    <a:latin typeface="Times New Roman" panose="02020603050405020304" pitchFamily="18" charset="0"/>
                    <a:ea typeface="Times New Roman" panose="02020603050405020304" pitchFamily="18" charset="0"/>
                  </a:rPr>
                  <a:t>♀♂</a:t>
                </a:r>
                <a:r>
                  <a:rPr lang="ru-RU"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a:t>
                </a:r>
                <a:r>
                  <a:rPr lang="ru-RU" kern="0" baseline="-25000" dirty="0">
                    <a:effectLst/>
                    <a:latin typeface="Times New Roman" panose="02020603050405020304" pitchFamily="18" charset="0"/>
                    <a:ea typeface="Times New Roman" panose="02020603050405020304" pitchFamily="18" charset="0"/>
                  </a:rPr>
                  <a:t>♀♀</a:t>
                </a:r>
                <a:r>
                  <a:rPr lang="ru-RU" kern="0" dirty="0">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ru-RU" i="1" kern="0">
                            <a:effectLst/>
                            <a:latin typeface="Cambria Math" panose="02040503050406030204" pitchFamily="18" charset="0"/>
                            <a:ea typeface="Times New Roman" panose="02020603050405020304" pitchFamily="18" charset="0"/>
                          </a:rPr>
                        </m:ctrlPr>
                      </m:fPr>
                      <m:num>
                        <m:r>
                          <a:rPr lang="en-US" b="0" i="1" kern="0">
                            <a:effectLst/>
                            <a:latin typeface="Cambria Math" panose="02040503050406030204" pitchFamily="18" charset="0"/>
                            <a:ea typeface="Times New Roman" panose="02020603050405020304" pitchFamily="18" charset="0"/>
                          </a:rPr>
                          <m:t>𝑌</m:t>
                        </m:r>
                      </m:num>
                      <m:den>
                        <m:r>
                          <a:rPr lang="en-US" b="0" i="1" kern="0">
                            <a:effectLst/>
                            <a:latin typeface="Cambria Math" panose="02040503050406030204" pitchFamily="18" charset="0"/>
                            <a:ea typeface="Times New Roman" panose="02020603050405020304" pitchFamily="18" charset="0"/>
                          </a:rPr>
                          <m:t>𝑋</m:t>
                        </m:r>
                      </m:den>
                    </m:f>
                  </m:oMath>
                </a14:m>
                <a:r>
                  <a:rPr lang="ru-RU" i="1" kern="0" dirty="0">
                    <a:effectLst/>
                    <a:latin typeface="Times New Roman" panose="02020603050405020304" pitchFamily="18" charset="0"/>
                    <a:ea typeface="Times New Roman" panose="02020603050405020304" pitchFamily="18" charset="0"/>
                  </a:rPr>
                  <a:t> + </a:t>
                </a:r>
                <a:r>
                  <a:rPr lang="en-US" i="1" kern="0" dirty="0">
                    <a:effectLst/>
                    <a:latin typeface="Times New Roman" panose="02020603050405020304" pitchFamily="18" charset="0"/>
                    <a:ea typeface="Times New Roman" panose="02020603050405020304" pitchFamily="18" charset="0"/>
                  </a:rPr>
                  <a:t>N</a:t>
                </a:r>
                <a:r>
                  <a:rPr lang="ru-RU" kern="0" baseline="-25000" dirty="0">
                    <a:effectLst/>
                    <a:latin typeface="Times New Roman" panose="02020603050405020304" pitchFamily="18" charset="0"/>
                    <a:ea typeface="Times New Roman" panose="02020603050405020304" pitchFamily="18" charset="0"/>
                  </a:rPr>
                  <a:t>♀♀</a:t>
                </a:r>
                <a:r>
                  <a:rPr lang="ru-RU" kern="0" dirty="0">
                    <a:effectLst/>
                    <a:latin typeface="Times New Roman" panose="02020603050405020304" pitchFamily="18" charset="0"/>
                    <a:ea typeface="Times New Roman" panose="02020603050405020304" pitchFamily="18" charset="0"/>
                  </a:rPr>
                  <a:t>,</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ru-RU" b="0" kern="0" dirty="0">
                    <a:effectLst/>
                    <a:latin typeface="Times New Roman" panose="02020603050405020304" pitchFamily="18" charset="0"/>
                    <a:ea typeface="Times New Roman" panose="02020603050405020304" pitchFamily="18" charset="0"/>
                  </a:rPr>
                  <a:t>где </a:t>
                </a:r>
                <a:r>
                  <a:rPr lang="en-US" b="0" i="1" kern="0" dirty="0">
                    <a:effectLst/>
                    <a:latin typeface="Times New Roman" panose="02020603050405020304" pitchFamily="18" charset="0"/>
                    <a:ea typeface="Times New Roman" panose="02020603050405020304" pitchFamily="18" charset="0"/>
                  </a:rPr>
                  <a:t>N </a:t>
                </a:r>
                <a:r>
                  <a:rPr lang="ru-RU" b="0" kern="0" baseline="-25000" dirty="0">
                    <a:effectLst/>
                    <a:latin typeface="Times New Roman" panose="02020603050405020304" pitchFamily="18" charset="0"/>
                    <a:ea typeface="Times New Roman" panose="02020603050405020304" pitchFamily="18" charset="0"/>
                  </a:rPr>
                  <a:t>общ</a:t>
                </a:r>
                <a:r>
                  <a:rPr lang="ru-RU" b="0" kern="0" dirty="0">
                    <a:effectLst/>
                    <a:latin typeface="Times New Roman" panose="02020603050405020304" pitchFamily="18" charset="0"/>
                    <a:ea typeface="Times New Roman" panose="02020603050405020304" pitchFamily="18" charset="0"/>
                  </a:rPr>
                  <a:t> – общее количество икры; </a:t>
                </a:r>
                <a:r>
                  <a:rPr lang="en-US" b="0" kern="0" dirty="0">
                    <a:effectLst/>
                    <a:latin typeface="Times New Roman" panose="02020603050405020304" pitchFamily="18" charset="0"/>
                    <a:ea typeface="Times New Roman" panose="02020603050405020304" pitchFamily="18" charset="0"/>
                  </a:rPr>
                  <a:t>γ</a:t>
                </a:r>
                <a:r>
                  <a:rPr lang="ru-RU" b="0" kern="0" dirty="0">
                    <a:effectLst/>
                    <a:latin typeface="Times New Roman" panose="02020603050405020304" pitchFamily="18" charset="0"/>
                    <a:ea typeface="Times New Roman" panose="02020603050405020304" pitchFamily="18" charset="0"/>
                  </a:rPr>
                  <a:t> – уровень выживания от </a:t>
                </a:r>
                <a:r>
                  <a:rPr lang="en-US" b="0" i="1" kern="0" dirty="0">
                    <a:effectLst/>
                    <a:latin typeface="Times New Roman" panose="02020603050405020304" pitchFamily="18" charset="0"/>
                    <a:ea typeface="Times New Roman" panose="02020603050405020304" pitchFamily="18" charset="0"/>
                  </a:rPr>
                  <a:t>N</a:t>
                </a:r>
                <a:r>
                  <a:rPr lang="ru-RU" b="0" i="1" kern="0" baseline="-25000" dirty="0">
                    <a:effectLst/>
                    <a:latin typeface="Times New Roman" panose="02020603050405020304" pitchFamily="18" charset="0"/>
                    <a:ea typeface="Times New Roman" panose="02020603050405020304" pitchFamily="18" charset="0"/>
                  </a:rPr>
                  <a:t>0</a:t>
                </a:r>
                <a:r>
                  <a:rPr lang="ru-RU" b="0" kern="0" dirty="0">
                    <a:effectLst/>
                    <a:latin typeface="Times New Roman" panose="02020603050405020304" pitchFamily="18" charset="0"/>
                    <a:ea typeface="Times New Roman" panose="02020603050405020304" pitchFamily="18" charset="0"/>
                  </a:rPr>
                  <a:t> до </a:t>
                </a:r>
                <a:r>
                  <a:rPr lang="en-US" b="0" i="1" kern="0" dirty="0">
                    <a:effectLst/>
                    <a:latin typeface="Times New Roman" panose="02020603050405020304" pitchFamily="18" charset="0"/>
                    <a:ea typeface="Times New Roman" panose="02020603050405020304" pitchFamily="18" charset="0"/>
                  </a:rPr>
                  <a:t>N </a:t>
                </a:r>
                <a:r>
                  <a:rPr lang="ru-RU" b="0" kern="0" baseline="-25000" dirty="0" err="1">
                    <a:effectLst/>
                    <a:latin typeface="Times New Roman" panose="02020603050405020304" pitchFamily="18" charset="0"/>
                    <a:ea typeface="Times New Roman" panose="02020603050405020304" pitchFamily="18" charset="0"/>
                  </a:rPr>
                  <a:t>лич</a:t>
                </a:r>
                <a:r>
                  <a:rPr lang="ru-RU" b="0" kern="0" dirty="0">
                    <a:effectLst/>
                    <a:latin typeface="Times New Roman" panose="02020603050405020304" pitchFamily="18" charset="0"/>
                    <a:ea typeface="Times New Roman" panose="02020603050405020304" pitchFamily="18" charset="0"/>
                  </a:rPr>
                  <a:t>; </a:t>
                </a:r>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en-US" b="0" i="1" kern="0" dirty="0">
                    <a:effectLst/>
                    <a:latin typeface="Times New Roman" panose="02020603050405020304" pitchFamily="18" charset="0"/>
                    <a:ea typeface="Times New Roman" panose="02020603050405020304" pitchFamily="18" charset="0"/>
                  </a:rPr>
                  <a:t>N</a:t>
                </a:r>
                <a:r>
                  <a:rPr lang="ru-RU" b="0" i="1" kern="0" baseline="-25000" dirty="0">
                    <a:effectLst/>
                    <a:latin typeface="Times New Roman" panose="02020603050405020304" pitchFamily="18" charset="0"/>
                    <a:ea typeface="Times New Roman" panose="02020603050405020304" pitchFamily="18" charset="0"/>
                  </a:rPr>
                  <a:t>1</a:t>
                </a:r>
                <a:r>
                  <a:rPr lang="ru-RU" b="0" kern="0" dirty="0">
                    <a:effectLst/>
                    <a:latin typeface="Times New Roman" panose="02020603050405020304" pitchFamily="18" charset="0"/>
                    <a:ea typeface="Times New Roman" panose="02020603050405020304" pitchFamily="18" charset="0"/>
                  </a:rPr>
                  <a:t>, </a:t>
                </a:r>
                <a:r>
                  <a:rPr lang="en-US" b="0" i="1" kern="0" dirty="0">
                    <a:effectLst/>
                    <a:latin typeface="Times New Roman" panose="02020603050405020304" pitchFamily="18" charset="0"/>
                    <a:ea typeface="Times New Roman" panose="02020603050405020304" pitchFamily="18" charset="0"/>
                  </a:rPr>
                  <a:t>N</a:t>
                </a:r>
                <a:r>
                  <a:rPr lang="ru-RU" b="0" i="1" kern="0" baseline="-25000" dirty="0">
                    <a:effectLst/>
                    <a:latin typeface="Times New Roman" panose="02020603050405020304" pitchFamily="18" charset="0"/>
                    <a:ea typeface="Times New Roman" panose="02020603050405020304" pitchFamily="18" charset="0"/>
                  </a:rPr>
                  <a:t>2</a:t>
                </a:r>
                <a:r>
                  <a:rPr lang="ru-RU" b="0" kern="0" dirty="0">
                    <a:effectLst/>
                    <a:latin typeface="Times New Roman" panose="02020603050405020304" pitchFamily="18" charset="0"/>
                    <a:ea typeface="Times New Roman" panose="02020603050405020304" pitchFamily="18" charset="0"/>
                  </a:rPr>
                  <a:t>, </a:t>
                </a:r>
                <a:r>
                  <a:rPr lang="en-US" b="0" i="1" kern="0" dirty="0">
                    <a:effectLst/>
                    <a:latin typeface="Times New Roman" panose="02020603050405020304" pitchFamily="18" charset="0"/>
                    <a:ea typeface="Times New Roman" panose="02020603050405020304" pitchFamily="18" charset="0"/>
                  </a:rPr>
                  <a:t>N</a:t>
                </a:r>
                <a:r>
                  <a:rPr lang="ru-RU" b="0" i="1" kern="0" baseline="-25000" dirty="0">
                    <a:effectLst/>
                    <a:latin typeface="Times New Roman" panose="02020603050405020304" pitchFamily="18" charset="0"/>
                    <a:ea typeface="Times New Roman" panose="02020603050405020304" pitchFamily="18" charset="0"/>
                  </a:rPr>
                  <a:t>3</a:t>
                </a:r>
                <a:r>
                  <a:rPr lang="ru-RU" b="0" kern="0" dirty="0">
                    <a:effectLst/>
                    <a:latin typeface="Times New Roman" panose="02020603050405020304" pitchFamily="18" charset="0"/>
                    <a:ea typeface="Times New Roman" panose="02020603050405020304" pitchFamily="18" charset="0"/>
                  </a:rPr>
                  <a:t> – численность икры на разных стадиях; </a:t>
                </a:r>
                <a:r>
                  <a:rPr lang="en-US" b="0" i="1" kern="0" dirty="0">
                    <a:effectLst/>
                    <a:latin typeface="Times New Roman" panose="02020603050405020304" pitchFamily="18" charset="0"/>
                    <a:ea typeface="Times New Roman" panose="02020603050405020304" pitchFamily="18" charset="0"/>
                  </a:rPr>
                  <a:t>R</a:t>
                </a:r>
                <a:r>
                  <a:rPr lang="ru-RU" b="0" kern="0" dirty="0">
                    <a:effectLst/>
                    <a:latin typeface="Times New Roman" panose="02020603050405020304" pitchFamily="18" charset="0"/>
                    <a:ea typeface="Times New Roman" panose="02020603050405020304" pitchFamily="18" charset="0"/>
                  </a:rPr>
                  <a:t> – индивидуальная абсолютная плодовитость; </a:t>
                </a:r>
                <a:r>
                  <a:rPr lang="en-US" b="0" i="1" kern="0" dirty="0">
                    <a:effectLst/>
                    <a:latin typeface="Times New Roman" panose="02020603050405020304" pitchFamily="18" charset="0"/>
                    <a:ea typeface="Times New Roman" panose="02020603050405020304" pitchFamily="18" charset="0"/>
                  </a:rPr>
                  <a:t>Y</a:t>
                </a:r>
                <a:r>
                  <a:rPr lang="ru-RU" b="0" i="1" kern="0" dirty="0">
                    <a:effectLst/>
                    <a:latin typeface="Times New Roman" panose="02020603050405020304" pitchFamily="18" charset="0"/>
                    <a:ea typeface="Times New Roman" panose="02020603050405020304" pitchFamily="18" charset="0"/>
                  </a:rPr>
                  <a:t>/</a:t>
                </a:r>
                <a:r>
                  <a:rPr lang="en-US" b="0" i="1" kern="0" dirty="0">
                    <a:effectLst/>
                    <a:latin typeface="Times New Roman" panose="02020603050405020304" pitchFamily="18" charset="0"/>
                    <a:ea typeface="Times New Roman" panose="02020603050405020304" pitchFamily="18" charset="0"/>
                  </a:rPr>
                  <a:t>X</a:t>
                </a:r>
                <a:r>
                  <a:rPr lang="ru-RU" b="0" kern="0" dirty="0">
                    <a:effectLst/>
                    <a:latin typeface="Times New Roman" panose="02020603050405020304" pitchFamily="18" charset="0"/>
                    <a:ea typeface="Times New Roman" panose="02020603050405020304" pitchFamily="18" charset="0"/>
                  </a:rPr>
                  <a:t> – соотношение самцов (♂) и самок (♀). </a:t>
                </a:r>
                <a:endParaRPr lang="ru-RU" sz="2400" b="1" kern="0" dirty="0">
                  <a:effectLst/>
                  <a:latin typeface="Times New Roman" panose="02020603050405020304" pitchFamily="18" charset="0"/>
                  <a:ea typeface="Times New Roman" panose="02020603050405020304" pitchFamily="18" charset="0"/>
                </a:endParaRPr>
              </a:p>
              <a:p>
                <a:pPr marL="0" indent="0">
                  <a:buNone/>
                </a:pPr>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838200" y="621792"/>
                <a:ext cx="10515600" cy="5555171"/>
              </a:xfrm>
              <a:blipFill rotWithShape="0">
                <a:blip r:embed="rId2"/>
                <a:stretch>
                  <a:fillRect r="-754"/>
                </a:stretch>
              </a:blipFill>
            </p:spPr>
            <p:txBody>
              <a:bodyPr/>
              <a:lstStyle/>
              <a:p>
                <a:r>
                  <a:rPr lang="ru-RU">
                    <a:noFill/>
                  </a:rPr>
                  <a:t> </a:t>
                </a:r>
              </a:p>
            </p:txBody>
          </p:sp>
        </mc:Fallback>
      </mc:AlternateContent>
    </p:spTree>
    <p:extLst>
      <p:ext uri="{BB962C8B-B14F-4D97-AF65-F5344CB8AC3E}">
        <p14:creationId xmlns:p14="http://schemas.microsoft.com/office/powerpoint/2010/main" val="78448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838200" y="633984"/>
                <a:ext cx="10515600" cy="5542979"/>
              </a:xfrm>
            </p:spPr>
            <p:txBody>
              <a:bodyPr>
                <a:normAutofit/>
              </a:bodyPr>
              <a:lstStyle/>
              <a:p>
                <a:pPr marL="0" indent="0">
                  <a:buNone/>
                </a:pPr>
                <a:endParaRPr lang="ru-RU" dirty="0" smtClean="0"/>
              </a:p>
              <a:p>
                <a:pPr marL="0" indent="0" algn="ctr">
                  <a:lnSpc>
                    <a:spcPct val="100000"/>
                  </a:lnSpc>
                  <a:spcBef>
                    <a:spcPts val="0"/>
                  </a:spcBef>
                  <a:buNone/>
                </a:pPr>
                <a:r>
                  <a:rPr lang="ru-RU" kern="0" dirty="0" smtClean="0">
                    <a:latin typeface="Times New Roman" panose="02020603050405020304" pitchFamily="18" charset="0"/>
                    <a:ea typeface="Times New Roman" panose="02020603050405020304" pitchFamily="18" charset="0"/>
                  </a:rPr>
                  <a:t>Для </a:t>
                </a:r>
                <a:r>
                  <a:rPr lang="ru-RU" kern="0" dirty="0">
                    <a:latin typeface="Times New Roman" panose="02020603050405020304" pitchFamily="18" charset="0"/>
                    <a:ea typeface="Times New Roman" panose="02020603050405020304" pitchFamily="18" charset="0"/>
                  </a:rPr>
                  <a:t>определения численности разновозрастных рыб </a:t>
                </a:r>
                <a:r>
                  <a:rPr lang="ru-RU" kern="0" dirty="0" smtClean="0">
                    <a:latin typeface="Times New Roman" panose="02020603050405020304" pitchFamily="18" charset="0"/>
                    <a:ea typeface="Times New Roman" panose="02020603050405020304" pitchFamily="18" charset="0"/>
                  </a:rPr>
                  <a:t>применяется </a:t>
                </a:r>
                <a:r>
                  <a:rPr lang="ru-RU" kern="0" dirty="0">
                    <a:latin typeface="Times New Roman" panose="02020603050405020304" pitchFamily="18" charset="0"/>
                    <a:ea typeface="Times New Roman" panose="02020603050405020304" pitchFamily="18" charset="0"/>
                  </a:rPr>
                  <a:t>метод площадей, принцип </a:t>
                </a:r>
                <a:r>
                  <a:rPr lang="ru-RU" kern="0" dirty="0" smtClean="0">
                    <a:latin typeface="Times New Roman" panose="02020603050405020304" pitchFamily="18" charset="0"/>
                    <a:ea typeface="Times New Roman" panose="02020603050405020304" pitchFamily="18" charset="0"/>
                  </a:rPr>
                  <a:t>заключается </a:t>
                </a:r>
                <a:r>
                  <a:rPr lang="ru-RU" kern="0" dirty="0">
                    <a:latin typeface="Times New Roman" panose="02020603050405020304" pitchFamily="18" charset="0"/>
                    <a:ea typeface="Times New Roman" panose="02020603050405020304" pitchFamily="18" charset="0"/>
                  </a:rPr>
                  <a:t>в том, что количество рыбы, пойманной на определенной площади или в определенном объеме воды, относится ко всей площади (объему воды) водоема или его части, занятой скоплением </a:t>
                </a:r>
                <a:r>
                  <a:rPr lang="ru-RU" kern="0" dirty="0" smtClean="0">
                    <a:latin typeface="Times New Roman" panose="02020603050405020304" pitchFamily="18" charset="0"/>
                    <a:ea typeface="Times New Roman" panose="02020603050405020304" pitchFamily="18" charset="0"/>
                  </a:rPr>
                  <a:t>рыбы</a:t>
                </a:r>
                <a:r>
                  <a:rPr lang="ru-RU" kern="0" dirty="0" smtClean="0">
                    <a:effectLst/>
                    <a:latin typeface="Times New Roman" panose="02020603050405020304" pitchFamily="18" charset="0"/>
                    <a:ea typeface="Times New Roman" panose="02020603050405020304" pitchFamily="18" charset="0"/>
                  </a:rPr>
                  <a:t>: </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endParaRPr lang="ru-RU" kern="0" dirty="0" smtClean="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en-US" kern="0" dirty="0" smtClean="0">
                    <a:effectLst/>
                    <a:latin typeface="Times New Roman" panose="02020603050405020304" pitchFamily="18" charset="0"/>
                    <a:ea typeface="Times New Roman" panose="02020603050405020304" pitchFamily="18" charset="0"/>
                  </a:rPr>
                  <a:t>N</a:t>
                </a:r>
                <a:r>
                  <a:rPr lang="ru-RU" kern="0" dirty="0" smtClean="0">
                    <a:effectLst/>
                    <a:latin typeface="Times New Roman" panose="02020603050405020304" pitchFamily="18" charset="0"/>
                    <a:ea typeface="Times New Roman" panose="02020603050405020304" pitchFamily="18" charset="0"/>
                  </a:rPr>
                  <a:t> </a:t>
                </a:r>
                <a:r>
                  <a:rPr lang="ru-RU" kern="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ru-RU" i="1" kern="0">
                            <a:effectLst/>
                            <a:latin typeface="Cambria Math" panose="02040503050406030204" pitchFamily="18" charset="0"/>
                            <a:ea typeface="Times New Roman" panose="02020603050405020304" pitchFamily="18" charset="0"/>
                          </a:rPr>
                        </m:ctrlPr>
                      </m:fPr>
                      <m:num>
                        <m:r>
                          <a:rPr lang="en-US" b="0" i="1" kern="0">
                            <a:effectLst/>
                            <a:latin typeface="Cambria Math" panose="02040503050406030204" pitchFamily="18" charset="0"/>
                            <a:ea typeface="Times New Roman" panose="02020603050405020304" pitchFamily="18" charset="0"/>
                          </a:rPr>
                          <m:t>𝑃</m:t>
                        </m:r>
                        <m:r>
                          <a:rPr lang="ru-RU" b="0" i="1" kern="0">
                            <a:effectLst/>
                            <a:latin typeface="Cambria Math" panose="02040503050406030204" pitchFamily="18" charset="0"/>
                            <a:ea typeface="Times New Roman" panose="02020603050405020304" pitchFamily="18" charset="0"/>
                          </a:rPr>
                          <m:t>∗ </m:t>
                        </m:r>
                        <m:r>
                          <a:rPr lang="en-US" b="0" i="1" kern="0">
                            <a:effectLst/>
                            <a:latin typeface="Cambria Math" panose="02040503050406030204" pitchFamily="18" charset="0"/>
                            <a:ea typeface="Times New Roman" panose="02020603050405020304" pitchFamily="18" charset="0"/>
                          </a:rPr>
                          <m:t>𝑚</m:t>
                        </m:r>
                      </m:num>
                      <m:den>
                        <m:r>
                          <a:rPr lang="en-US" b="0" i="1" kern="0">
                            <a:effectLst/>
                            <a:latin typeface="Cambria Math" panose="02040503050406030204" pitchFamily="18" charset="0"/>
                            <a:ea typeface="Times New Roman" panose="02020603050405020304" pitchFamily="18" charset="0"/>
                          </a:rPr>
                          <m:t>𝑃</m:t>
                        </m:r>
                        <m:r>
                          <a:rPr lang="ru-RU" b="0" i="1" kern="0">
                            <a:effectLst/>
                            <a:latin typeface="Cambria Math" panose="02040503050406030204" pitchFamily="18" charset="0"/>
                            <a:ea typeface="Times New Roman" panose="02020603050405020304" pitchFamily="18" charset="0"/>
                          </a:rPr>
                          <m:t>1</m:t>
                        </m:r>
                      </m:den>
                    </m:f>
                  </m:oMath>
                </a14:m>
                <a:r>
                  <a:rPr lang="ru-RU" kern="0" dirty="0">
                    <a:effectLst/>
                    <a:latin typeface="Times New Roman" panose="02020603050405020304" pitchFamily="18" charset="0"/>
                    <a:ea typeface="Times New Roman" panose="02020603050405020304" pitchFamily="18" charset="0"/>
                  </a:rPr>
                  <a:t> * КК</a:t>
                </a:r>
                <a:r>
                  <a:rPr lang="ru-RU" kern="0" baseline="-25000" dirty="0">
                    <a:effectLst/>
                    <a:latin typeface="Times New Roman" panose="02020603050405020304" pitchFamily="18" charset="0"/>
                    <a:ea typeface="Times New Roman" panose="02020603050405020304" pitchFamily="18" charset="0"/>
                  </a:rPr>
                  <a:t>1</a:t>
                </a:r>
                <a:r>
                  <a:rPr lang="ru-RU" kern="0" dirty="0">
                    <a:effectLst/>
                    <a:latin typeface="Times New Roman" panose="02020603050405020304" pitchFamily="18" charset="0"/>
                    <a:ea typeface="Times New Roman" panose="02020603050405020304" pitchFamily="18" charset="0"/>
                  </a:rPr>
                  <a:t>,</a:t>
                </a:r>
                <a:endParaRPr lang="ru-RU" sz="2400"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buNone/>
                </a:pPr>
                <a:r>
                  <a:rPr lang="ru-RU" dirty="0">
                    <a:effectLst/>
                    <a:latin typeface="Times New Roman" panose="02020603050405020304" pitchFamily="18" charset="0"/>
                    <a:ea typeface="Calibri" panose="020F0502020204030204" pitchFamily="34" charset="0"/>
                  </a:rPr>
                  <a:t>где Р – площадь района учета; </a:t>
                </a:r>
                <a:r>
                  <a:rPr lang="en-US" i="1" dirty="0">
                    <a:effectLst/>
                    <a:latin typeface="Times New Roman" panose="02020603050405020304" pitchFamily="18" charset="0"/>
                    <a:ea typeface="Calibri" panose="020F0502020204030204" pitchFamily="34" charset="0"/>
                  </a:rPr>
                  <a:t>m</a:t>
                </a:r>
                <a:r>
                  <a:rPr lang="ru-RU" dirty="0">
                    <a:effectLst/>
                    <a:latin typeface="Times New Roman" panose="02020603050405020304" pitchFamily="18" charset="0"/>
                    <a:ea typeface="Calibri" panose="020F0502020204030204" pitchFamily="34" charset="0"/>
                  </a:rPr>
                  <a:t> – улов в единицу времени; Р</a:t>
                </a:r>
                <a:r>
                  <a:rPr lang="ru-RU" baseline="-25000" dirty="0">
                    <a:effectLst/>
                    <a:latin typeface="Times New Roman" panose="02020603050405020304" pitchFamily="18" charset="0"/>
                    <a:ea typeface="Calibri" panose="020F0502020204030204" pitchFamily="34" charset="0"/>
                  </a:rPr>
                  <a:t>1</a:t>
                </a:r>
                <a:r>
                  <a:rPr lang="ru-RU" dirty="0">
                    <a:effectLst/>
                    <a:latin typeface="Times New Roman" panose="02020603050405020304" pitchFamily="18" charset="0"/>
                    <a:ea typeface="Calibri" panose="020F0502020204030204" pitchFamily="34" charset="0"/>
                  </a:rPr>
                  <a:t> – площадь, обловленная орудием лова; КК</a:t>
                </a:r>
                <a:r>
                  <a:rPr lang="ru-RU" baseline="-25000" dirty="0">
                    <a:effectLst/>
                    <a:latin typeface="Times New Roman" panose="02020603050405020304" pitchFamily="18" charset="0"/>
                    <a:ea typeface="Calibri" panose="020F0502020204030204" pitchFamily="34" charset="0"/>
                  </a:rPr>
                  <a:t>1</a:t>
                </a:r>
                <a:r>
                  <a:rPr lang="ru-RU" dirty="0">
                    <a:effectLst/>
                    <a:latin typeface="Times New Roman" panose="02020603050405020304" pitchFamily="18" charset="0"/>
                    <a:ea typeface="Calibri" panose="020F0502020204030204" pitchFamily="34" charset="0"/>
                  </a:rPr>
                  <a:t> – коэффициент уловистости, или количество пойманных рыб к количеству рыб, находящихся в зоне облова. </a:t>
                </a:r>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838200" y="633984"/>
                <a:ext cx="10515600" cy="5542979"/>
              </a:xfrm>
              <a:blipFill rotWithShape="0">
                <a:blip r:embed="rId2"/>
                <a:stretch>
                  <a:fillRect r="-348"/>
                </a:stretch>
              </a:blipFill>
            </p:spPr>
            <p:txBody>
              <a:bodyPr/>
              <a:lstStyle/>
              <a:p>
                <a:r>
                  <a:rPr lang="ru-RU">
                    <a:noFill/>
                  </a:rPr>
                  <a:t> </a:t>
                </a:r>
              </a:p>
            </p:txBody>
          </p:sp>
        </mc:Fallback>
      </mc:AlternateContent>
    </p:spTree>
    <p:extLst>
      <p:ext uri="{BB962C8B-B14F-4D97-AF65-F5344CB8AC3E}">
        <p14:creationId xmlns:p14="http://schemas.microsoft.com/office/powerpoint/2010/main" val="218480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p:cNvSpPr>
                <a:spLocks noGrp="1"/>
              </p:cNvSpPr>
              <p:nvPr>
                <p:ph idx="1"/>
              </p:nvPr>
            </p:nvSpPr>
            <p:spPr>
              <a:xfrm>
                <a:off x="838200" y="682752"/>
                <a:ext cx="10515600" cy="5494211"/>
              </a:xfrm>
            </p:spPr>
            <p:txBody>
              <a:bodyPr/>
              <a:lstStyle/>
              <a:p>
                <a:pPr marL="113665" indent="0" algn="just">
                  <a:lnSpc>
                    <a:spcPts val="1370"/>
                  </a:lnSpc>
                  <a:spcAft>
                    <a:spcPts val="0"/>
                  </a:spcAft>
                  <a:buNone/>
                </a:pPr>
                <a:endParaRPr lang="ru-RU" kern="0" dirty="0" smtClean="0">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ru-RU" kern="0" dirty="0" smtClean="0">
                    <a:latin typeface="Times New Roman" panose="02020603050405020304" pitchFamily="18" charset="0"/>
                    <a:ea typeface="Times New Roman" panose="02020603050405020304" pitchFamily="18" charset="0"/>
                  </a:rPr>
                  <a:t>Для </a:t>
                </a:r>
                <a:r>
                  <a:rPr lang="ru-RU" kern="0" dirty="0">
                    <a:latin typeface="Times New Roman" panose="02020603050405020304" pitchFamily="18" charset="0"/>
                    <a:ea typeface="Times New Roman" panose="02020603050405020304" pitchFamily="18" charset="0"/>
                  </a:rPr>
                  <a:t>учета вертикального распределения иногда вводят поправку на соответствие высоты изучаемого скопления (</a:t>
                </a:r>
                <a:r>
                  <a:rPr lang="en-US" b="0" i="1" kern="0" dirty="0">
                    <a:effectLst/>
                    <a:latin typeface="Times New Roman" panose="02020603050405020304" pitchFamily="18" charset="0"/>
                    <a:ea typeface="Times New Roman" panose="02020603050405020304" pitchFamily="18" charset="0"/>
                  </a:rPr>
                  <a:t>h </a:t>
                </a:r>
                <a:r>
                  <a:rPr lang="ru-RU" b="0" kern="0" dirty="0">
                    <a:effectLst/>
                    <a:latin typeface="Times New Roman" panose="02020603050405020304" pitchFamily="18" charset="0"/>
                    <a:ea typeface="Times New Roman" panose="02020603050405020304" pitchFamily="18" charset="0"/>
                  </a:rPr>
                  <a:t>скопления), что регистрируется по показаниям эхолота, к вертикальному раскрытию трала (</a:t>
                </a:r>
                <a:r>
                  <a:rPr lang="en-US" b="0" i="1" kern="0" dirty="0">
                    <a:effectLst/>
                    <a:latin typeface="Times New Roman" panose="02020603050405020304" pitchFamily="18" charset="0"/>
                    <a:ea typeface="Times New Roman" panose="02020603050405020304" pitchFamily="18" charset="0"/>
                  </a:rPr>
                  <a:t>h </a:t>
                </a:r>
                <a:r>
                  <a:rPr lang="ru-RU" b="0" kern="0" dirty="0">
                    <a:effectLst/>
                    <a:latin typeface="Times New Roman" panose="02020603050405020304" pitchFamily="18" charset="0"/>
                    <a:ea typeface="Times New Roman" panose="02020603050405020304" pitchFamily="18" charset="0"/>
                  </a:rPr>
                  <a:t>траления). В этом случае коэффициент поправки (К) равен: </a:t>
                </a:r>
                <a:endParaRPr lang="ru-RU" sz="2400" b="1" kern="0" dirty="0">
                  <a:effectLst/>
                  <a:latin typeface="Times New Roman" panose="02020603050405020304" pitchFamily="18" charset="0"/>
                  <a:ea typeface="Times New Roman" panose="02020603050405020304" pitchFamily="18" charset="0"/>
                </a:endParaRPr>
              </a:p>
              <a:p>
                <a:pPr marL="0" indent="0" algn="ctr">
                  <a:lnSpc>
                    <a:spcPct val="100000"/>
                  </a:lnSpc>
                  <a:spcBef>
                    <a:spcPts val="0"/>
                  </a:spcBef>
                  <a:spcAft>
                    <a:spcPts val="0"/>
                  </a:spcAft>
                  <a:buNone/>
                </a:pPr>
                <a:r>
                  <a:rPr lang="ru-RU" b="0" kern="0" dirty="0">
                    <a:effectLst/>
                    <a:latin typeface="Times New Roman" panose="02020603050405020304" pitchFamily="18" charset="0"/>
                    <a:ea typeface="Times New Roman" panose="02020603050405020304" pitchFamily="18" charset="0"/>
                  </a:rPr>
                  <a:t>К = </a:t>
                </a:r>
                <a14:m>
                  <m:oMath xmlns:m="http://schemas.openxmlformats.org/officeDocument/2006/math">
                    <m:f>
                      <m:fPr>
                        <m:ctrlPr>
                          <a:rPr lang="ru-RU" b="0" i="1" kern="0">
                            <a:effectLst/>
                            <a:latin typeface="Cambria Math" panose="02040503050406030204" pitchFamily="18" charset="0"/>
                            <a:ea typeface="Times New Roman" panose="02020603050405020304" pitchFamily="18" charset="0"/>
                          </a:rPr>
                        </m:ctrlPr>
                      </m:fPr>
                      <m:num>
                        <m:r>
                          <a:rPr lang="ru-RU" b="1" i="1" kern="0">
                            <a:effectLst/>
                            <a:latin typeface="Cambria Math" panose="02040503050406030204" pitchFamily="18" charset="0"/>
                            <a:ea typeface="Times New Roman" panose="02020603050405020304" pitchFamily="18" charset="0"/>
                          </a:rPr>
                          <m:t>𝒉</m:t>
                        </m:r>
                        <m:r>
                          <a:rPr lang="ru-RU" b="1" u="sng" kern="0">
                            <a:effectLst/>
                            <a:latin typeface="Cambria Math" panose="02040503050406030204" pitchFamily="18" charset="0"/>
                            <a:ea typeface="Times New Roman" panose="02020603050405020304" pitchFamily="18" charset="0"/>
                          </a:rPr>
                          <m:t>скопления</m:t>
                        </m:r>
                      </m:num>
                      <m:den>
                        <m:r>
                          <a:rPr lang="ru-RU" b="1" i="1" kern="0">
                            <a:effectLst/>
                            <a:latin typeface="Cambria Math" panose="02040503050406030204" pitchFamily="18" charset="0"/>
                            <a:ea typeface="Times New Roman" panose="02020603050405020304" pitchFamily="18" charset="0"/>
                          </a:rPr>
                          <m:t>𝒉</m:t>
                        </m:r>
                        <m:r>
                          <a:rPr lang="ru-RU" b="1" i="1" kern="0">
                            <a:effectLst/>
                            <a:latin typeface="Cambria Math" panose="02040503050406030204" pitchFamily="18" charset="0"/>
                            <a:ea typeface="Times New Roman" panose="02020603050405020304" pitchFamily="18" charset="0"/>
                          </a:rPr>
                          <m:t> </m:t>
                        </m:r>
                        <m:r>
                          <a:rPr lang="ru-RU" b="1" kern="0">
                            <a:effectLst/>
                            <a:latin typeface="Cambria Math" panose="02040503050406030204" pitchFamily="18" charset="0"/>
                            <a:ea typeface="Times New Roman" panose="02020603050405020304" pitchFamily="18" charset="0"/>
                          </a:rPr>
                          <m:t>траления</m:t>
                        </m:r>
                      </m:den>
                    </m:f>
                  </m:oMath>
                </a14:m>
                <a:endParaRPr lang="ru-RU" sz="2400" b="1" kern="0" dirty="0">
                  <a:effectLst/>
                  <a:latin typeface="Times New Roman" panose="02020603050405020304" pitchFamily="18" charset="0"/>
                  <a:ea typeface="Times New Roman" panose="02020603050405020304" pitchFamily="18" charset="0"/>
                </a:endParaRPr>
              </a:p>
              <a:p>
                <a:pPr marL="0" indent="0" algn="ctr">
                  <a:buNone/>
                </a:pPr>
                <a:endParaRPr lang="ru-RU" dirty="0"/>
              </a:p>
            </p:txBody>
          </p:sp>
        </mc:Choice>
        <mc:Fallback>
          <p:sp>
            <p:nvSpPr>
              <p:cNvPr id="3" name="Объект 2"/>
              <p:cNvSpPr>
                <a:spLocks noGrp="1" noRot="1" noChangeAspect="1" noMove="1" noResize="1" noEditPoints="1" noAdjustHandles="1" noChangeArrowheads="1" noChangeShapeType="1" noTextEdit="1"/>
              </p:cNvSpPr>
              <p:nvPr>
                <p:ph idx="1"/>
              </p:nvPr>
            </p:nvSpPr>
            <p:spPr>
              <a:xfrm>
                <a:off x="838200" y="682752"/>
                <a:ext cx="10515600" cy="5494211"/>
              </a:xfrm>
              <a:blipFill rotWithShape="0">
                <a:blip r:embed="rId2"/>
                <a:stretch>
                  <a:fillRect l="-1043" r="-1855"/>
                </a:stretch>
              </a:blipFill>
            </p:spPr>
            <p:txBody>
              <a:bodyPr/>
              <a:lstStyle/>
              <a:p>
                <a:r>
                  <a:rPr lang="ru-RU">
                    <a:noFill/>
                  </a:rPr>
                  <a:t> </a:t>
                </a:r>
              </a:p>
            </p:txBody>
          </p:sp>
        </mc:Fallback>
      </mc:AlternateContent>
      <p:pic>
        <p:nvPicPr>
          <p:cNvPr id="2" name="Рисунок 1"/>
          <p:cNvPicPr>
            <a:picLocks noChangeAspect="1"/>
          </p:cNvPicPr>
          <p:nvPr/>
        </p:nvPicPr>
        <p:blipFill>
          <a:blip r:embed="rId3"/>
          <a:stretch>
            <a:fillRect/>
          </a:stretch>
        </p:blipFill>
        <p:spPr>
          <a:xfrm>
            <a:off x="7656576" y="2690895"/>
            <a:ext cx="3269932" cy="3486068"/>
          </a:xfrm>
          <a:prstGeom prst="rect">
            <a:avLst/>
          </a:prstGeom>
        </p:spPr>
      </p:pic>
    </p:spTree>
    <p:extLst>
      <p:ext uri="{BB962C8B-B14F-4D97-AF65-F5344CB8AC3E}">
        <p14:creationId xmlns:p14="http://schemas.microsoft.com/office/powerpoint/2010/main" val="157155284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761</Words>
  <Application>Microsoft Office PowerPoint</Application>
  <PresentationFormat>Широкоэкранный</PresentationFormat>
  <Paragraphs>59</Paragraphs>
  <Slides>22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Cambria Math</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Численность рыб гидроакустическим методом рассчитывается по формуле: Р = N/(h^2  ·V ·t ·tg α/2) , где Р – плотность скопления, шт./м3; N, t – число отметок на эхолотной ленте за время t, часах; h – глубина водоема, м; α – угол излучения вибратора, берется по паспорту эхолота.  </vt:lpstr>
      <vt:lpstr>Для учета численности стада проходных и полупроходных рыб значение имеют способы оценки количества рыбы, прошедшей за определенный отрезок времени через поперечное сечение участка реки, лежащего ниже нерестилища. Впервые в России этот метод оценки численности мигрирующего стада был предложен Ф.И. Барановым для учета численности мигрирующей воблы, он принимал, что общее количество рыбы, прошедшее через облавливаемый участок реки, равно:   N = n·U·S·T,  где N – общее число рыб, прошедших через облавливаемый участок реки; n – число рыб на единицу площади; U – скорость хода рыбы; S – ширина реки;  Т – время между двумя заметами.  </vt:lpstr>
      <vt:lpstr>Наибольшая погрешность расчета возникает при определении количества рыб, проходящих через все сечение реки за весь день работы невода: N = q/K(1 + S_2/S_1 ) , где N – количество рыб; K – коэффициент уловистости; q – улов; S1 – облавливаемая площадь; S2 – необлавливаемая площадь. </vt:lpstr>
      <vt:lpstr>В.Р. Протасов и Ю.А. Митрохин сконструировали прибор, позволяющий просчитывать количество и измерять длину рыб, проходящих через определенный участок.  </vt:lpstr>
      <vt:lpstr>Учет покатной молоди ловушками дает лишь относительные величины:  A = (N ·T ·S_1  · K)/(M ·S ·t) ,  где t – время экспозиции; N – поймано молоди за ночь; M – количество обловов; Т – покатный период; К – коэффициент неравномерности распределения; S – площадь ловушки; S1 – площадь сечения реки.  В крупных реках величина нерестового стада иногда определяется путем анализа промысловой статистики:   A = (N ·T ·K)/(t ·n) ,  где N – количество рыбы, вылавливаемое за сутки; Т – время хода рыбы в реке; К – коэффициент перекрытия реки; t – время замета; n – количество заметов.  </vt:lpstr>
      <vt:lpstr>Определение абсолютной численности стада рыбы при помощи мечения основано на допущении, что число помеченных рыб так относится к числу вторично пойманных рыб с метками, как количество добытых промыслом рыб относится ко всему количеству рыб промыслового размера в водоеме, т.е. соотношение:  N/C = T/R , (1) N = (T ·C)/R , (2) где N – промысловое стадо; С – величина вылова; Т – число помеченных рыб; R – число рыб, пойманных с метками.  Уравнение 2, предложенное З. Шнейбел. в котором просуммированы данные по мечению и вторичному вылову меченых рыб за определенный период: N = (∑1_(t=1)^T▒C·T)/(∑1▒R) , где С – величина улова; Т – число помеченных рыб; R – число рыб, пойманных вторично.  </vt:lpstr>
      <vt:lpstr>В некоторых случаях численность рыб в скоплениях можно определить по интенсивности выедания кормов. Если известен рацион одной рыбы (r) и всего скопления (R), то численность рыб в нем (N) рассчитывают по формуле:  N= R/r , где N – число кормящихся рыб; R – общее количество корма, потребляемое стадом в единицу времени (рацион всего стада); r – рацион одной рыбы.  </vt:lpstr>
      <vt:lpstr>Относительные методы оценки численности стада рыб Учет на основе анализа общих уловов и уловов на рыболовное усилие  После того как промысел достигнет определенной интенсивности, колебания уловов обычно отражают изменения численности промыслового стада рыбы.  Следовательно, при более или менее стабильной интенсивности рыболовства по колебаниям уловов можно судить о колебаниях численности стада рыбы. </vt:lpstr>
      <vt:lpstr>Оценка запасов по уловам тралов: N = (S ·y · 〖10〗^4)/(l_g· V_t  · t ·n ·K ) , где S – площадь водоема, га y – улов за траление, шт. lg – расстояние между траловыми досками в работе, м Vt – скорость траления, м/час t – продолжительность 1 траления, час; n – число тралений за съемку; K – коэффициент абсолютной уловистости трала, определяется по формуле В.А. Ионаса: K = 1 - V_0/V_t  , где V0 – скорость траления, при которой улов отсутствует, м/сек; Vt  = 1,25 м/сек. Оценка запаса по уловам закидного невода: N = (S^∗· γ · 〖10〗^4)/(S_n· k) , где: N – численность рыб, шт.; S∗ – площадь водоема, доступная для облова закидным неводом, га; γ – улов невода за съемку, шт.; Sn – обловленная неводом площадь водоема за съемку, га; k – коэффициент уловистости, равен: k = n_y/n_m , где nm – количество меченых рыб; nу – количество вторично пойманных меченых рыб.  </vt:lpstr>
      <vt:lpstr>Учет на основе анализа уловов и возрастного состава стада, так называемый биостатистический метод позволяет косвенно судить о состоянии рыбных запасов. Идея разработки принадлежит Ф.И. Баранову и А.Н. Державину. Одновременно Н.Л. Чугунов предложил эту методику для определения запаса северокаспийской воблы. Е.Г. Бойко с некоторыми изменениями использовал этот метод для определения промыслового стада кубанского судака.  Чтобы воспользоваться этим методом, необходимо располагать следующими материалами:  - промысловой статистикой уловов;  - данными о численности отдельных поколений на основании учета сеголетков, годовиков, двухгодовиков;  - данными о возрастном составе уловов, позволяющими установить темпы пополнения и убыли;  - данными по естественной, промысловой и общей убыли;  - сведениями о средних размерах и массе по каждой возрастной группе, дающими возможность оценивать пополнение и убыль промыслового стада (в весовых единицах).</vt:lpstr>
      <vt:lpstr>Все существующие математические модели динамики популяций можно разделить на четыре группы:  - основанные на отношении пища – потребитель, где рыба выступает в роли потребителя;  - основанные на отношении хищник – жертва, где рыба выступает в качестве жертвы. В эту же группу включаются модели, где в роли хищника выступает промысел;  - основанные на предположении о закономерном количественном отношении родительского стада и потомства;  - в которых рассматривается несколько взаимодействующих величин – пополнение, рост, убыль.  Существуют также модели по изучению пространственного распределения рыб во время миграций.  По принципу построения математические модели могут быть объединены в две группы: 1) с «непрерывным временем», базирующиеся на дифференциальных уравнениях, и 2) основанные на дискретном времени и строящиеся на основе структурных схем.  Возможны и комбинированные дискретно-непрерывные модели.  Ф.И. Баранов был первым исследователем, использовавшим дифференциальные уравнения для оценки динамики численности рыб:   N(t) = N0 ·e^(-Zt),  где N(t) – численность группы в возрасте t; N0 – первоначальная численность этой группы; е – 2,72 – основание натурального логарифма; zt – коэффициент общей смертности в возрасте t.</vt:lpstr>
      <vt:lpstr>Презентация PowerPoint</vt:lpstr>
      <vt:lpstr>Презентация PowerPoint</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18</cp:revision>
  <dcterms:created xsi:type="dcterms:W3CDTF">2023-03-30T09:52:09Z</dcterms:created>
  <dcterms:modified xsi:type="dcterms:W3CDTF">2023-04-04T09:41:23Z</dcterms:modified>
</cp:coreProperties>
</file>